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0"/>
  </p:notesMasterIdLst>
  <p:sldIdLst>
    <p:sldId id="256" r:id="rId5"/>
    <p:sldId id="257" r:id="rId6"/>
    <p:sldId id="258" r:id="rId7"/>
    <p:sldId id="259" r:id="rId8"/>
    <p:sldId id="1825"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Nunito Sans" pitchFamily="2"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20" roundtripDataSignature="AMtx7mgkoH5SbKvqVUjYREG1QvIMg6rT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E0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4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font" Target="fonts/font7.fntdata"/><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6.fntdata"/><Relationship Id="rId20"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4.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die Chapman" userId="ad111f98-821f-48a3-b73c-68430c0e31fe" providerId="ADAL" clId="{F8318EEB-CCE1-4DA2-90D1-47079AEC5C31}"/>
    <pc:docChg chg="modSld">
      <pc:chgData name="Jodie Chapman" userId="ad111f98-821f-48a3-b73c-68430c0e31fe" providerId="ADAL" clId="{F8318EEB-CCE1-4DA2-90D1-47079AEC5C31}" dt="2022-02-14T18:53:18.632" v="3" actId="20577"/>
      <pc:docMkLst>
        <pc:docMk/>
      </pc:docMkLst>
      <pc:sldChg chg="modSp mod">
        <pc:chgData name="Jodie Chapman" userId="ad111f98-821f-48a3-b73c-68430c0e31fe" providerId="ADAL" clId="{F8318EEB-CCE1-4DA2-90D1-47079AEC5C31}" dt="2022-02-14T18:53:18.632" v="3" actId="20577"/>
        <pc:sldMkLst>
          <pc:docMk/>
          <pc:sldMk cId="1142170650" sldId="1825"/>
        </pc:sldMkLst>
        <pc:spChg chg="mod">
          <ac:chgData name="Jodie Chapman" userId="ad111f98-821f-48a3-b73c-68430c0e31fe" providerId="ADAL" clId="{F8318EEB-CCE1-4DA2-90D1-47079AEC5C31}" dt="2022-02-14T18:53:18.632" v="3" actId="20577"/>
          <ac:spMkLst>
            <pc:docMk/>
            <pc:sldMk cId="1142170650" sldId="1825"/>
            <ac:spMk id="9" creationId="{D453D4AB-EF92-4707-966F-9C5CD3CBE280}"/>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19:26:20.143"/>
    </inkml:context>
    <inkml:brush xml:id="br0">
      <inkml:brushProperty name="width" value="0.05" units="cm"/>
      <inkml:brushProperty name="height" value="0.05" units="cm"/>
      <inkml:brushProperty name="color" value="#E71224"/>
    </inkml:brush>
  </inkml:definitions>
  <inkml:trace contextRef="#ctx0" brushRef="#br0">1 0 24575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Nunito Sans"/>
              <a:buNone/>
            </a:pPr>
            <a:r>
              <a:rPr lang="en-US" sz="1200">
                <a:latin typeface="Nunito Sans"/>
                <a:ea typeface="Nunito Sans"/>
                <a:cs typeface="Nunito Sans"/>
                <a:sym typeface="Nunito Sans"/>
              </a:rPr>
              <a:t>(Davies &amp; Wray, 1996; Thakur &amp; Grover, 2001; Desmarais et al., 2002). </a:t>
            </a:r>
            <a:endParaRPr/>
          </a:p>
          <a:p>
            <a:pPr marL="0" lvl="0" indent="0" algn="l" rtl="0">
              <a:lnSpc>
                <a:spcPct val="100000"/>
              </a:lnSpc>
              <a:spcBef>
                <a:spcPts val="0"/>
              </a:spcBef>
              <a:spcAft>
                <a:spcPts val="0"/>
              </a:spcAft>
              <a:buSzPts val="1400"/>
              <a:buNone/>
            </a:pPr>
            <a:endParaRPr/>
          </a:p>
        </p:txBody>
      </p:sp>
      <p:sp>
        <p:nvSpPr>
          <p:cNvPr id="115" name="Google Shape;11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4341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hyperlink" Target="https://www.aphis.usda.gov/aphis/newsroom/stakeholder-info/sa_by_date/sa-2022/hpai-indiana?gclid=Cj0KCQiAmKiQBhClARIsAKtSj-m82_CUGzgk0kKIwmQhETDJmQU8dR8mv3ahgjPPRl8XY1_D9s0r0rkaAgVFEALw_wcB" TargetMode="Externa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3.xml"/><Relationship Id="rId16"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png"/><Relationship Id="rId15" Type="http://schemas.openxmlformats.org/officeDocument/2006/relationships/image" Target="../media/image22.png"/><Relationship Id="rId10" Type="http://schemas.openxmlformats.org/officeDocument/2006/relationships/image" Target="../media/image6.jpe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1.pn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hyperlink" Target="https://www.aphis.usda.gov/animal_health/animal_dis_spec/poultry/downloads/hpai_contaminated_feed.pdf" TargetMode="Externa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1.jpeg"/><Relationship Id="rId1" Type="http://schemas.openxmlformats.org/officeDocument/2006/relationships/slideLayout" Target="../slideLayouts/slideLayout12.xml"/><Relationship Id="rId5" Type="http://schemas.openxmlformats.org/officeDocument/2006/relationships/image" Target="../media/image32.jpe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6115050"/>
            <a:ext cx="12192000" cy="740664"/>
          </a:xfrm>
          <a:prstGeom prst="rect">
            <a:avLst/>
          </a:prstGeom>
          <a:noFill/>
          <a:ln>
            <a:noFill/>
          </a:ln>
        </p:spPr>
      </p:pic>
      <p:pic>
        <p:nvPicPr>
          <p:cNvPr id="90" name="Google Shape;90;p1"/>
          <p:cNvPicPr preferRelativeResize="0"/>
          <p:nvPr/>
        </p:nvPicPr>
        <p:blipFill rotWithShape="1">
          <a:blip r:embed="rId4">
            <a:alphaModFix/>
          </a:blip>
          <a:srcRect/>
          <a:stretch/>
        </p:blipFill>
        <p:spPr>
          <a:xfrm>
            <a:off x="727446" y="2746204"/>
            <a:ext cx="3340888" cy="1081425"/>
          </a:xfrm>
          <a:prstGeom prst="rect">
            <a:avLst/>
          </a:prstGeom>
          <a:noFill/>
          <a:ln>
            <a:noFill/>
          </a:ln>
        </p:spPr>
      </p:pic>
      <p:sp>
        <p:nvSpPr>
          <p:cNvPr id="91" name="Google Shape;91;p1"/>
          <p:cNvSpPr txBox="1"/>
          <p:nvPr/>
        </p:nvSpPr>
        <p:spPr>
          <a:xfrm>
            <a:off x="4963443" y="2708570"/>
            <a:ext cx="632045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Nunito Sans"/>
                <a:ea typeface="Nunito Sans"/>
                <a:cs typeface="Nunito Sans"/>
                <a:sym typeface="Nunito Sans"/>
              </a:rPr>
              <a:t>AI: Impact and Mitigation</a:t>
            </a:r>
            <a:endParaRPr sz="1400" b="0" i="0" u="none" strike="noStrike" cap="none">
              <a:solidFill>
                <a:srgbClr val="000000"/>
              </a:solidFill>
              <a:latin typeface="Arial"/>
              <a:ea typeface="Arial"/>
              <a:cs typeface="Arial"/>
              <a:sym typeface="Arial"/>
            </a:endParaRPr>
          </a:p>
        </p:txBody>
      </p:sp>
      <p:sp>
        <p:nvSpPr>
          <p:cNvPr id="92" name="Google Shape;92;p1"/>
          <p:cNvSpPr/>
          <p:nvPr/>
        </p:nvSpPr>
        <p:spPr>
          <a:xfrm>
            <a:off x="4963444" y="3365965"/>
            <a:ext cx="6158212"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Nunito Sans"/>
                <a:ea typeface="Nunito Sans"/>
                <a:cs typeface="Nunito Sans"/>
                <a:sym typeface="Nunito Sans"/>
              </a:rPr>
              <a:t>Feb 14, 2022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Nunito Sans"/>
              <a:ea typeface="Nunito Sans"/>
              <a:cs typeface="Nunito Sans"/>
              <a:sym typeface="Nunito Sans"/>
            </a:endParaRPr>
          </a:p>
        </p:txBody>
      </p:sp>
      <p:pic>
        <p:nvPicPr>
          <p:cNvPr id="93" name="Google Shape;93;p1"/>
          <p:cNvPicPr preferRelativeResize="0"/>
          <p:nvPr/>
        </p:nvPicPr>
        <p:blipFill rotWithShape="1">
          <a:blip r:embed="rId5">
            <a:alphaModFix/>
          </a:blip>
          <a:srcRect/>
          <a:stretch/>
        </p:blipFill>
        <p:spPr>
          <a:xfrm>
            <a:off x="371846" y="6340219"/>
            <a:ext cx="1091194" cy="292611"/>
          </a:xfrm>
          <a:prstGeom prst="rect">
            <a:avLst/>
          </a:prstGeom>
          <a:noFill/>
          <a:ln>
            <a:noFill/>
          </a:ln>
        </p:spPr>
      </p:pic>
      <p:cxnSp>
        <p:nvCxnSpPr>
          <p:cNvPr id="94" name="Google Shape;94;p1"/>
          <p:cNvCxnSpPr/>
          <p:nvPr/>
        </p:nvCxnSpPr>
        <p:spPr>
          <a:xfrm>
            <a:off x="4550410" y="2519680"/>
            <a:ext cx="0" cy="1524000"/>
          </a:xfrm>
          <a:prstGeom prst="straightConnector1">
            <a:avLst/>
          </a:prstGeom>
          <a:noFill/>
          <a:ln w="31750" cap="flat" cmpd="sng">
            <a:solidFill>
              <a:srgbClr val="3D5C6F"/>
            </a:solidFill>
            <a:prstDash val="solid"/>
            <a:miter lim="800000"/>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01" name="Google Shape;101;p3"/>
          <p:cNvSpPr/>
          <p:nvPr/>
        </p:nvSpPr>
        <p:spPr>
          <a:xfrm>
            <a:off x="411016" y="328844"/>
            <a:ext cx="886172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Nunito Sans"/>
                <a:ea typeface="Nunito Sans"/>
                <a:cs typeface="Nunito Sans"/>
                <a:sym typeface="Nunito Sans"/>
              </a:rPr>
              <a:t>What is AI’s Impact on Food Producers?</a:t>
            </a:r>
            <a:endParaRPr sz="2800" b="0" i="0" u="none" strike="noStrike" cap="none">
              <a:solidFill>
                <a:schemeClr val="lt1"/>
              </a:solidFill>
              <a:latin typeface="Calibri"/>
              <a:ea typeface="Calibri"/>
              <a:cs typeface="Calibri"/>
              <a:sym typeface="Calibri"/>
            </a:endParaRPr>
          </a:p>
        </p:txBody>
      </p:sp>
      <p:sp>
        <p:nvSpPr>
          <p:cNvPr id="102" name="Google Shape;102;p3"/>
          <p:cNvSpPr/>
          <p:nvPr/>
        </p:nvSpPr>
        <p:spPr>
          <a:xfrm>
            <a:off x="1221774" y="1158306"/>
            <a:ext cx="9578748" cy="1200288"/>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Nunito Sans"/>
                <a:ea typeface="Nunito Sans"/>
                <a:cs typeface="Nunito Sans"/>
                <a:sym typeface="Nunito Sans"/>
              </a:rPr>
              <a:t>In domestic poultry, AI viruses are typically low pathogenicity (LP), causing subclinical infections, respiratory disease, or drops in egg production, but AI viruses can also be highly pathogenic (HP), causing severe systemic disease with multiple organ failure and high mortality.</a:t>
            </a:r>
            <a:endParaRPr sz="1400" b="0" i="0" u="none" strike="noStrike" cap="none">
              <a:solidFill>
                <a:srgbClr val="000000"/>
              </a:solidFill>
              <a:latin typeface="Arial"/>
              <a:ea typeface="Arial"/>
              <a:cs typeface="Arial"/>
              <a:sym typeface="Arial"/>
            </a:endParaRPr>
          </a:p>
        </p:txBody>
      </p:sp>
      <p:sp>
        <p:nvSpPr>
          <p:cNvPr id="103" name="Google Shape;103;p3"/>
          <p:cNvSpPr/>
          <p:nvPr/>
        </p:nvSpPr>
        <p:spPr>
          <a:xfrm>
            <a:off x="21423" y="6416453"/>
            <a:ext cx="9998557" cy="64629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900"/>
              <a:buFont typeface="Arial"/>
              <a:buNone/>
            </a:pPr>
            <a:r>
              <a:rPr lang="en-US" sz="900" b="0" i="1" u="none" strike="noStrike" cap="none">
                <a:solidFill>
                  <a:schemeClr val="lt1"/>
                </a:solidFill>
                <a:latin typeface="Nunito Sans"/>
                <a:ea typeface="Nunito Sans"/>
                <a:cs typeface="Nunito Sans"/>
                <a:sym typeface="Nunito Sans"/>
              </a:rPr>
              <a:t>1 Watt Agent</a:t>
            </a:r>
          </a:p>
          <a:p>
            <a:pPr marL="457200" marR="0" lvl="1" indent="0" algn="l" rtl="0">
              <a:lnSpc>
                <a:spcPct val="100000"/>
              </a:lnSpc>
              <a:spcBef>
                <a:spcPts val="0"/>
              </a:spcBef>
              <a:spcAft>
                <a:spcPts val="0"/>
              </a:spcAft>
              <a:buClr>
                <a:srgbClr val="000000"/>
              </a:buClr>
              <a:buSzPts val="900"/>
              <a:buFont typeface="Arial"/>
              <a:buNone/>
            </a:pPr>
            <a:r>
              <a:rPr lang="en-US" sz="900" b="0" i="1" u="none" strike="noStrike" cap="none">
                <a:solidFill>
                  <a:schemeClr val="lt1"/>
                </a:solidFill>
                <a:latin typeface="Nunito Sans"/>
                <a:ea typeface="Nunito Sans"/>
                <a:cs typeface="Nunito Sans"/>
                <a:sym typeface="Nunito Sans"/>
              </a:rPr>
              <a:t>2 </a:t>
            </a:r>
            <a:r>
              <a:rPr lang="en-US" sz="900" b="0" i="1" u="none" strike="noStrike" cap="none">
                <a:solidFill>
                  <a:schemeClr val="lt1"/>
                </a:solidFill>
                <a:latin typeface="Nunito Sans"/>
                <a:ea typeface="Nunito Sans"/>
                <a:cs typeface="Nunito Sans"/>
                <a:sym typeface="Nunito Sans"/>
                <a:hlinkClick r:id="rId4"/>
              </a:rPr>
              <a:t>https://www.aphis.usda.gov/aphis/newsroom/stakeholder-info/sa_by_date/sa-2022/hpai-indiana?gclid=Cj0KCQiAmKiQBhClARIsAKtSj-m82_CUGzgk0kKIwmQhETDJmQU8dR8mv3ahgjPPRl8XY1_D9s0r0rkaAgVFEALw_wcB</a:t>
            </a:r>
            <a:endParaRPr lang="en-US" sz="900" b="0" i="1" u="none" strike="noStrike" cap="none">
              <a:solidFill>
                <a:schemeClr val="lt1"/>
              </a:solidFill>
              <a:latin typeface="Nunito Sans"/>
              <a:ea typeface="Nunito Sans"/>
              <a:cs typeface="Nunito Sans"/>
              <a:sym typeface="Nunito Sans"/>
            </a:endParaRPr>
          </a:p>
          <a:p>
            <a:pPr marL="457200" marR="0" lvl="1" indent="0" algn="l" rtl="0">
              <a:lnSpc>
                <a:spcPct val="100000"/>
              </a:lnSpc>
              <a:spcBef>
                <a:spcPts val="0"/>
              </a:spcBef>
              <a:spcAft>
                <a:spcPts val="0"/>
              </a:spcAft>
              <a:buClr>
                <a:srgbClr val="000000"/>
              </a:buClr>
              <a:buSzPts val="900"/>
              <a:buFont typeface="Arial"/>
              <a:buNone/>
            </a:pPr>
            <a:endParaRPr sz="900" b="0" i="1" u="none" strike="noStrike" cap="none">
              <a:solidFill>
                <a:schemeClr val="lt1"/>
              </a:solidFill>
              <a:latin typeface="Nunito Sans"/>
              <a:ea typeface="Nunito Sans"/>
              <a:cs typeface="Nunito Sans"/>
              <a:sym typeface="Nunito Sans"/>
            </a:endParaRPr>
          </a:p>
        </p:txBody>
      </p:sp>
      <p:pic>
        <p:nvPicPr>
          <p:cNvPr id="104" name="Google Shape;104;p3"/>
          <p:cNvPicPr preferRelativeResize="0"/>
          <p:nvPr/>
        </p:nvPicPr>
        <p:blipFill rotWithShape="1">
          <a:blip r:embed="rId5">
            <a:alphaModFix/>
          </a:blip>
          <a:srcRect/>
          <a:stretch/>
        </p:blipFill>
        <p:spPr>
          <a:xfrm>
            <a:off x="5848687" y="5103435"/>
            <a:ext cx="788531" cy="425275"/>
          </a:xfrm>
          <a:prstGeom prst="rect">
            <a:avLst/>
          </a:prstGeom>
          <a:noFill/>
          <a:ln>
            <a:noFill/>
          </a:ln>
        </p:spPr>
      </p:pic>
      <p:pic>
        <p:nvPicPr>
          <p:cNvPr id="105" name="Google Shape;105;p3" descr="Avian influenza - Wikipedia"/>
          <p:cNvPicPr preferRelativeResize="0"/>
          <p:nvPr/>
        </p:nvPicPr>
        <p:blipFill rotWithShape="1">
          <a:blip r:embed="rId6">
            <a:alphaModFix/>
          </a:blip>
          <a:srcRect l="17919" t="6438" r="22315" b="2862"/>
          <a:stretch/>
        </p:blipFill>
        <p:spPr>
          <a:xfrm>
            <a:off x="597847" y="1152397"/>
            <a:ext cx="992581" cy="987902"/>
          </a:xfrm>
          <a:prstGeom prst="ellipse">
            <a:avLst/>
          </a:prstGeom>
          <a:noFill/>
          <a:ln w="34925" cap="flat" cmpd="sng">
            <a:solidFill>
              <a:schemeClr val="lt1"/>
            </a:solidFill>
            <a:prstDash val="solid"/>
            <a:round/>
            <a:headEnd type="none" w="sm" len="sm"/>
            <a:tailEnd type="none" w="sm" len="sm"/>
          </a:ln>
        </p:spPr>
      </p:pic>
      <p:sp>
        <p:nvSpPr>
          <p:cNvPr id="106" name="Google Shape;106;p3"/>
          <p:cNvSpPr/>
          <p:nvPr/>
        </p:nvSpPr>
        <p:spPr>
          <a:xfrm>
            <a:off x="1112429" y="2696180"/>
            <a:ext cx="4158071" cy="2800767"/>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Nunito Sans"/>
                <a:ea typeface="Nunito Sans"/>
                <a:cs typeface="Nunito Sans"/>
                <a:sym typeface="Nunito Sans"/>
              </a:rPr>
              <a:t>Low pathogenicity</a:t>
            </a:r>
            <a:br>
              <a:rPr lang="en-US" sz="2000" b="1" i="0" u="none" strike="noStrike" cap="none">
                <a:solidFill>
                  <a:schemeClr val="lt1"/>
                </a:solidFill>
                <a:latin typeface="Nunito Sans"/>
                <a:ea typeface="Nunito Sans"/>
                <a:cs typeface="Nunito Sans"/>
                <a:sym typeface="Nunito Sans"/>
              </a:rPr>
            </a:br>
            <a:r>
              <a:rPr lang="en-US" sz="1800" b="0" i="0" u="none" strike="noStrike" cap="none">
                <a:solidFill>
                  <a:schemeClr val="lt1"/>
                </a:solidFill>
                <a:latin typeface="Nunito Sans"/>
                <a:ea typeface="Nunito Sans"/>
                <a:cs typeface="Nunito Sans"/>
                <a:sym typeface="Nunito Sans"/>
              </a:rPr>
              <a:t>In layers and breeders, there may be decreased egg production or infertility. The morbidity and mortality are usually low unless accompanied by secondary bacterial or viral infections or aggravated by environmental stressors.</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1200"/>
              </a:spcBef>
              <a:spcAft>
                <a:spcPts val="0"/>
              </a:spcAft>
              <a:buClr>
                <a:srgbClr val="000000"/>
              </a:buClr>
              <a:buSzPts val="2000"/>
              <a:buFont typeface="Arial"/>
              <a:buNone/>
            </a:pPr>
            <a:endParaRPr sz="2000" b="1" i="0" u="none" strike="noStrike" cap="none">
              <a:solidFill>
                <a:schemeClr val="lt1"/>
              </a:solidFill>
              <a:latin typeface="Nunito Sans"/>
              <a:ea typeface="Nunito Sans"/>
              <a:cs typeface="Nunito Sans"/>
              <a:sym typeface="Nunito Sans"/>
            </a:endParaRPr>
          </a:p>
        </p:txBody>
      </p:sp>
      <p:sp>
        <p:nvSpPr>
          <p:cNvPr id="107" name="Google Shape;107;p3"/>
          <p:cNvSpPr/>
          <p:nvPr/>
        </p:nvSpPr>
        <p:spPr>
          <a:xfrm>
            <a:off x="6388100" y="2668517"/>
            <a:ext cx="4940590" cy="4616608"/>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Nunito Sans"/>
                <a:ea typeface="Nunito Sans"/>
                <a:cs typeface="Nunito Sans"/>
                <a:sym typeface="Nunito Sans"/>
              </a:rPr>
              <a:t>High pathogenicity</a:t>
            </a:r>
            <a:br>
              <a:rPr lang="en-US" sz="2000" b="1" i="0" u="none" strike="noStrike" cap="none">
                <a:solidFill>
                  <a:schemeClr val="lt1"/>
                </a:solidFill>
                <a:latin typeface="Nunito Sans"/>
                <a:ea typeface="Nunito Sans"/>
                <a:cs typeface="Nunito Sans"/>
                <a:sym typeface="Nunito Sans"/>
              </a:rPr>
            </a:br>
            <a:r>
              <a:rPr lang="en-US" sz="1800" b="0" i="0" u="none" strike="noStrike" cap="none">
                <a:solidFill>
                  <a:schemeClr val="lt1"/>
                </a:solidFill>
                <a:latin typeface="Nunito Sans"/>
                <a:ea typeface="Nunito Sans"/>
                <a:cs typeface="Nunito Sans"/>
                <a:sym typeface="Nunito Sans"/>
              </a:rPr>
              <a:t>AI viruses of high pathogenicity however cause severe, systemic disease with high mortality in chickens, turkeys, and other poultry. Mortality can be as high as 100% in a few days.</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1200"/>
              </a:spcBef>
              <a:spcAft>
                <a:spcPts val="0"/>
              </a:spcAft>
              <a:buClr>
                <a:srgbClr val="000000"/>
              </a:buClr>
              <a:buSzPts val="1800"/>
              <a:buFont typeface="Arial"/>
              <a:buNone/>
            </a:pPr>
            <a:endParaRPr sz="1800" b="0" i="0" u="none" strike="noStrike" cap="none">
              <a:solidFill>
                <a:schemeClr val="lt1"/>
              </a:solidFill>
              <a:latin typeface="Nunito Sans"/>
              <a:ea typeface="Nunito Sans"/>
              <a:cs typeface="Nunito Sans"/>
              <a:sym typeface="Nunito Sans"/>
            </a:endParaRPr>
          </a:p>
          <a:p>
            <a:pPr marL="457200" marR="0" lvl="1" indent="0" algn="l" rtl="0">
              <a:lnSpc>
                <a:spcPct val="100000"/>
              </a:lnSpc>
              <a:spcBef>
                <a:spcPts val="1200"/>
              </a:spcBef>
              <a:spcAft>
                <a:spcPts val="0"/>
              </a:spcAft>
              <a:buClr>
                <a:srgbClr val="000000"/>
              </a:buClr>
              <a:buSzPts val="1800"/>
              <a:buFont typeface="Arial"/>
              <a:buNone/>
            </a:pPr>
            <a:r>
              <a:rPr lang="en-US" sz="1800" b="0" i="0" u="none" strike="noStrike" cap="none">
                <a:solidFill>
                  <a:schemeClr val="lt1"/>
                </a:solidFill>
                <a:latin typeface="Nunito Sans"/>
                <a:ea typeface="Nunito Sans"/>
                <a:cs typeface="Nunito Sans"/>
                <a:sym typeface="Nunito Sans"/>
              </a:rPr>
              <a:t>HPAI was responsible for the loss of nearly 50 million US chickens and turkeys in 2015, reducing the commercial (egg) layer populations by 10%</a:t>
            </a:r>
            <a:r>
              <a:rPr lang="en-US" sz="1800" b="0" i="0" u="none" strike="noStrike" cap="none" baseline="30000">
                <a:solidFill>
                  <a:schemeClr val="lt1"/>
                </a:solidFill>
                <a:latin typeface="Nunito Sans"/>
                <a:ea typeface="Nunito Sans"/>
                <a:cs typeface="Nunito Sans"/>
                <a:sym typeface="Nunito Sans"/>
              </a:rPr>
              <a:t>1</a:t>
            </a:r>
            <a:r>
              <a:rPr lang="en-US" sz="1800" b="0" i="0" u="none" strike="noStrike" cap="none">
                <a:solidFill>
                  <a:schemeClr val="lt1"/>
                </a:solidFill>
                <a:latin typeface="Nunito Sans"/>
                <a:ea typeface="Nunito Sans"/>
                <a:cs typeface="Nunito Sans"/>
                <a:sym typeface="Nunito Sans"/>
              </a:rPr>
              <a:t>. </a:t>
            </a:r>
            <a:r>
              <a:rPr lang="en-US" sz="1800">
                <a:solidFill>
                  <a:schemeClr val="lt1"/>
                </a:solidFill>
                <a:latin typeface="Nunito Sans"/>
                <a:ea typeface="Nunito Sans"/>
                <a:cs typeface="Nunito Sans"/>
                <a:sym typeface="Nunito Sans"/>
              </a:rPr>
              <a:t>The most recent outbreak started in Feb 2022</a:t>
            </a:r>
            <a:r>
              <a:rPr lang="en-US" sz="1800" baseline="30000">
                <a:solidFill>
                  <a:schemeClr val="lt1"/>
                </a:solidFill>
                <a:latin typeface="Nunito Sans"/>
                <a:ea typeface="Nunito Sans"/>
                <a:cs typeface="Nunito Sans"/>
                <a:sym typeface="Nunito Sans"/>
              </a:rPr>
              <a:t>2</a:t>
            </a:r>
            <a:r>
              <a:rPr lang="en-US" sz="1800">
                <a:solidFill>
                  <a:schemeClr val="lt1"/>
                </a:solidFill>
                <a:latin typeface="Nunito Sans"/>
                <a:ea typeface="Nunito Sans"/>
                <a:cs typeface="Nunito Sans"/>
                <a:sym typeface="Nunito Sans"/>
              </a:rPr>
              <a:t>.</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1200"/>
              </a:spcBef>
              <a:spcAft>
                <a:spcPts val="0"/>
              </a:spcAft>
              <a:buClr>
                <a:srgbClr val="000000"/>
              </a:buClr>
              <a:buSzPts val="1800"/>
              <a:buFont typeface="Arial"/>
              <a:buNone/>
            </a:pPr>
            <a:endParaRPr sz="1800" b="0" i="0" u="none" strike="noStrike" cap="none">
              <a:solidFill>
                <a:schemeClr val="lt1"/>
              </a:solidFill>
              <a:latin typeface="Nunito Sans"/>
              <a:ea typeface="Nunito Sans"/>
              <a:cs typeface="Nunito Sans"/>
              <a:sym typeface="Nunito Sans"/>
            </a:endParaRPr>
          </a:p>
          <a:p>
            <a:pPr marL="457200" marR="0" lvl="1" indent="0" algn="l" rtl="0">
              <a:lnSpc>
                <a:spcPct val="100000"/>
              </a:lnSpc>
              <a:spcBef>
                <a:spcPts val="1200"/>
              </a:spcBef>
              <a:spcAft>
                <a:spcPts val="0"/>
              </a:spcAft>
              <a:buClr>
                <a:srgbClr val="000000"/>
              </a:buClr>
              <a:buSzPts val="1800"/>
              <a:buFont typeface="Arial"/>
              <a:buNone/>
            </a:pPr>
            <a:endParaRPr sz="1800" b="0" i="0" u="none" strike="noStrike" cap="none">
              <a:solidFill>
                <a:schemeClr val="lt1"/>
              </a:solidFill>
              <a:latin typeface="Nunito Sans"/>
              <a:ea typeface="Nunito Sans"/>
              <a:cs typeface="Nunito Sans"/>
              <a:sym typeface="Nunito Sans"/>
            </a:endParaRPr>
          </a:p>
        </p:txBody>
      </p:sp>
      <p:pic>
        <p:nvPicPr>
          <p:cNvPr id="108" name="Google Shape;108;p3"/>
          <p:cNvPicPr preferRelativeResize="0"/>
          <p:nvPr/>
        </p:nvPicPr>
        <p:blipFill rotWithShape="1">
          <a:blip r:embed="rId7">
            <a:alphaModFix amt="20000"/>
          </a:blip>
          <a:srcRect/>
          <a:stretch/>
        </p:blipFill>
        <p:spPr>
          <a:xfrm>
            <a:off x="5803901" y="2756367"/>
            <a:ext cx="877772" cy="469685"/>
          </a:xfrm>
          <a:prstGeom prst="rect">
            <a:avLst/>
          </a:prstGeom>
          <a:noFill/>
          <a:ln>
            <a:noFill/>
          </a:ln>
        </p:spPr>
      </p:pic>
      <p:pic>
        <p:nvPicPr>
          <p:cNvPr id="109" name="Google Shape;109;p3"/>
          <p:cNvPicPr preferRelativeResize="0"/>
          <p:nvPr/>
        </p:nvPicPr>
        <p:blipFill rotWithShape="1">
          <a:blip r:embed="rId8">
            <a:alphaModFix amt="20000"/>
          </a:blip>
          <a:srcRect/>
          <a:stretch/>
        </p:blipFill>
        <p:spPr>
          <a:xfrm>
            <a:off x="5803901" y="3382180"/>
            <a:ext cx="384048" cy="384048"/>
          </a:xfrm>
          <a:prstGeom prst="rect">
            <a:avLst/>
          </a:prstGeom>
          <a:noFill/>
          <a:ln>
            <a:noFill/>
          </a:ln>
        </p:spPr>
      </p:pic>
      <p:pic>
        <p:nvPicPr>
          <p:cNvPr id="110" name="Google Shape;110;p3"/>
          <p:cNvPicPr preferRelativeResize="0"/>
          <p:nvPr/>
        </p:nvPicPr>
        <p:blipFill rotWithShape="1">
          <a:blip r:embed="rId9">
            <a:alphaModFix amt="20000"/>
          </a:blip>
          <a:srcRect/>
          <a:stretch/>
        </p:blipFill>
        <p:spPr>
          <a:xfrm>
            <a:off x="6311900" y="3331888"/>
            <a:ext cx="369773" cy="432565"/>
          </a:xfrm>
          <a:prstGeom prst="rect">
            <a:avLst/>
          </a:prstGeom>
          <a:noFill/>
          <a:ln>
            <a:noFill/>
          </a:ln>
        </p:spPr>
      </p:pic>
      <p:pic>
        <p:nvPicPr>
          <p:cNvPr id="111" name="Google Shape;111;p3"/>
          <p:cNvPicPr preferRelativeResize="0"/>
          <p:nvPr/>
        </p:nvPicPr>
        <p:blipFill rotWithShape="1">
          <a:blip r:embed="rId10">
            <a:alphaModFix/>
          </a:blip>
          <a:srcRect/>
          <a:stretch/>
        </p:blipFill>
        <p:spPr>
          <a:xfrm rot="10800000" flipH="1">
            <a:off x="583671" y="2768791"/>
            <a:ext cx="857365" cy="45726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2"/>
          <p:cNvPicPr preferRelativeResize="0"/>
          <p:nvPr/>
        </p:nvPicPr>
        <p:blipFill rotWithShape="1">
          <a:blip r:embed="rId3">
            <a:alphaModFix/>
          </a:blip>
          <a:srcRect/>
          <a:stretch/>
        </p:blipFill>
        <p:spPr>
          <a:xfrm>
            <a:off x="0" y="-10773"/>
            <a:ext cx="12192000" cy="6904259"/>
          </a:xfrm>
          <a:prstGeom prst="rect">
            <a:avLst/>
          </a:prstGeom>
          <a:noFill/>
          <a:ln>
            <a:noFill/>
          </a:ln>
        </p:spPr>
      </p:pic>
      <p:pic>
        <p:nvPicPr>
          <p:cNvPr id="118" name="Google Shape;118;p2"/>
          <p:cNvPicPr preferRelativeResize="0"/>
          <p:nvPr/>
        </p:nvPicPr>
        <p:blipFill rotWithShape="1">
          <a:blip r:embed="rId4">
            <a:alphaModFix/>
          </a:blip>
          <a:srcRect b="12607"/>
          <a:stretch/>
        </p:blipFill>
        <p:spPr>
          <a:xfrm>
            <a:off x="-12192" y="5539084"/>
            <a:ext cx="12204192" cy="1339602"/>
          </a:xfrm>
          <a:prstGeom prst="rect">
            <a:avLst/>
          </a:prstGeom>
          <a:noFill/>
          <a:ln>
            <a:noFill/>
          </a:ln>
        </p:spPr>
      </p:pic>
      <p:pic>
        <p:nvPicPr>
          <p:cNvPr id="119" name="Google Shape;119;p2"/>
          <p:cNvPicPr preferRelativeResize="0"/>
          <p:nvPr/>
        </p:nvPicPr>
        <p:blipFill rotWithShape="1">
          <a:blip r:embed="rId5">
            <a:alphaModFix/>
          </a:blip>
          <a:srcRect/>
          <a:stretch/>
        </p:blipFill>
        <p:spPr>
          <a:xfrm>
            <a:off x="3240379" y="4380677"/>
            <a:ext cx="2451975" cy="1850026"/>
          </a:xfrm>
          <a:prstGeom prst="rect">
            <a:avLst/>
          </a:prstGeom>
          <a:noFill/>
          <a:ln>
            <a:noFill/>
          </a:ln>
        </p:spPr>
      </p:pic>
      <p:sp>
        <p:nvSpPr>
          <p:cNvPr id="120" name="Google Shape;120;p2"/>
          <p:cNvSpPr/>
          <p:nvPr/>
        </p:nvSpPr>
        <p:spPr>
          <a:xfrm>
            <a:off x="411015" y="328844"/>
            <a:ext cx="1061443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0D17"/>
                </a:solidFill>
                <a:latin typeface="Nunito Sans"/>
                <a:ea typeface="Nunito Sans"/>
                <a:cs typeface="Nunito Sans"/>
                <a:sym typeface="Nunito Sans"/>
              </a:rPr>
              <a:t>Could Controlling Avian Influenza (AI) Start with Animal Feed?</a:t>
            </a:r>
            <a:endParaRPr sz="2800" b="0" i="0" u="none" strike="noStrike" cap="none">
              <a:solidFill>
                <a:srgbClr val="000D17"/>
              </a:solidFill>
              <a:latin typeface="Calibri"/>
              <a:ea typeface="Calibri"/>
              <a:cs typeface="Calibri"/>
              <a:sym typeface="Calibri"/>
            </a:endParaRPr>
          </a:p>
        </p:txBody>
      </p:sp>
      <p:pic>
        <p:nvPicPr>
          <p:cNvPr id="121" name="Google Shape;121;p2"/>
          <p:cNvPicPr preferRelativeResize="0"/>
          <p:nvPr/>
        </p:nvPicPr>
        <p:blipFill rotWithShape="1">
          <a:blip r:embed="rId6">
            <a:alphaModFix/>
          </a:blip>
          <a:srcRect/>
          <a:stretch/>
        </p:blipFill>
        <p:spPr>
          <a:xfrm>
            <a:off x="4238780" y="5375122"/>
            <a:ext cx="267354" cy="445589"/>
          </a:xfrm>
          <a:prstGeom prst="rect">
            <a:avLst/>
          </a:prstGeom>
          <a:noFill/>
          <a:ln>
            <a:noFill/>
          </a:ln>
        </p:spPr>
      </p:pic>
      <p:pic>
        <p:nvPicPr>
          <p:cNvPr id="122" name="Google Shape;122;p2" descr="A picture containing silhouette, flower&#10;&#10;Description automatically generated"/>
          <p:cNvPicPr preferRelativeResize="0"/>
          <p:nvPr/>
        </p:nvPicPr>
        <p:blipFill rotWithShape="1">
          <a:blip r:embed="rId7">
            <a:alphaModFix/>
          </a:blip>
          <a:srcRect/>
          <a:stretch/>
        </p:blipFill>
        <p:spPr>
          <a:xfrm>
            <a:off x="1166551" y="827818"/>
            <a:ext cx="5115308" cy="1926766"/>
          </a:xfrm>
          <a:prstGeom prst="rect">
            <a:avLst/>
          </a:prstGeom>
          <a:noFill/>
          <a:ln>
            <a:noFill/>
          </a:ln>
        </p:spPr>
      </p:pic>
      <p:sp>
        <p:nvSpPr>
          <p:cNvPr id="123" name="Google Shape;123;p2"/>
          <p:cNvSpPr/>
          <p:nvPr/>
        </p:nvSpPr>
        <p:spPr>
          <a:xfrm>
            <a:off x="1243301" y="1176379"/>
            <a:ext cx="10038418" cy="707886"/>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Nunito Sans"/>
                <a:ea typeface="Nunito Sans"/>
                <a:cs typeface="Nunito Sans"/>
                <a:sym typeface="Nunito Sans"/>
              </a:rPr>
              <a:t>Avian influenza is a viral infection found in domestic poultry and a wide range of other migratory birds. </a:t>
            </a:r>
            <a:endParaRPr sz="1400" b="0" i="0" u="none" strike="noStrike" cap="none">
              <a:solidFill>
                <a:srgbClr val="000000"/>
              </a:solidFill>
              <a:latin typeface="Arial"/>
              <a:ea typeface="Arial"/>
              <a:cs typeface="Arial"/>
              <a:sym typeface="Arial"/>
            </a:endParaRPr>
          </a:p>
        </p:txBody>
      </p:sp>
      <p:pic>
        <p:nvPicPr>
          <p:cNvPr id="124" name="Google Shape;124;p2" descr="A picture containing building, sign, front, sitting&#10;&#10;Description automatically generated"/>
          <p:cNvPicPr preferRelativeResize="0"/>
          <p:nvPr/>
        </p:nvPicPr>
        <p:blipFill rotWithShape="1">
          <a:blip r:embed="rId8">
            <a:alphaModFix/>
          </a:blip>
          <a:srcRect/>
          <a:stretch/>
        </p:blipFill>
        <p:spPr>
          <a:xfrm>
            <a:off x="9218665" y="4626942"/>
            <a:ext cx="1518368" cy="903483"/>
          </a:xfrm>
          <a:prstGeom prst="rect">
            <a:avLst/>
          </a:prstGeom>
          <a:noFill/>
          <a:ln>
            <a:noFill/>
          </a:ln>
        </p:spPr>
      </p:pic>
      <p:pic>
        <p:nvPicPr>
          <p:cNvPr id="125" name="Google Shape;125;p2" descr="A picture containing building, clock, tower, sitting&#10;&#10;Description automatically generated"/>
          <p:cNvPicPr preferRelativeResize="0"/>
          <p:nvPr/>
        </p:nvPicPr>
        <p:blipFill rotWithShape="1">
          <a:blip r:embed="rId9">
            <a:alphaModFix/>
          </a:blip>
          <a:srcRect/>
          <a:stretch/>
        </p:blipFill>
        <p:spPr>
          <a:xfrm>
            <a:off x="10853760" y="4283386"/>
            <a:ext cx="1338240" cy="1252048"/>
          </a:xfrm>
          <a:prstGeom prst="rect">
            <a:avLst/>
          </a:prstGeom>
          <a:noFill/>
          <a:ln>
            <a:noFill/>
          </a:ln>
        </p:spPr>
      </p:pic>
      <p:pic>
        <p:nvPicPr>
          <p:cNvPr id="126" name="Google Shape;126;p2" descr="Avian influenza - Wikipedia"/>
          <p:cNvPicPr preferRelativeResize="0"/>
          <p:nvPr/>
        </p:nvPicPr>
        <p:blipFill rotWithShape="1">
          <a:blip r:embed="rId10">
            <a:alphaModFix/>
          </a:blip>
          <a:srcRect l="17919" t="6438" r="22315" b="2862"/>
          <a:stretch/>
        </p:blipFill>
        <p:spPr>
          <a:xfrm>
            <a:off x="597847" y="1152397"/>
            <a:ext cx="992581" cy="987902"/>
          </a:xfrm>
          <a:prstGeom prst="ellipse">
            <a:avLst/>
          </a:prstGeom>
          <a:noFill/>
          <a:ln w="34925" cap="flat" cmpd="sng">
            <a:solidFill>
              <a:schemeClr val="lt1"/>
            </a:solidFill>
            <a:prstDash val="solid"/>
            <a:round/>
            <a:headEnd type="none" w="sm" len="sm"/>
            <a:tailEnd type="none" w="sm" len="sm"/>
          </a:ln>
        </p:spPr>
      </p:pic>
      <p:pic>
        <p:nvPicPr>
          <p:cNvPr id="127" name="Google Shape;127;p2"/>
          <p:cNvPicPr preferRelativeResize="0"/>
          <p:nvPr/>
        </p:nvPicPr>
        <p:blipFill rotWithShape="1">
          <a:blip r:embed="rId11">
            <a:alphaModFix/>
          </a:blip>
          <a:srcRect/>
          <a:stretch/>
        </p:blipFill>
        <p:spPr>
          <a:xfrm>
            <a:off x="2273802" y="5522182"/>
            <a:ext cx="583526" cy="656467"/>
          </a:xfrm>
          <a:prstGeom prst="rect">
            <a:avLst/>
          </a:prstGeom>
          <a:noFill/>
          <a:ln>
            <a:noFill/>
          </a:ln>
        </p:spPr>
      </p:pic>
      <p:pic>
        <p:nvPicPr>
          <p:cNvPr id="128" name="Google Shape;128;p2"/>
          <p:cNvPicPr preferRelativeResize="0"/>
          <p:nvPr/>
        </p:nvPicPr>
        <p:blipFill rotWithShape="1">
          <a:blip r:embed="rId12">
            <a:alphaModFix/>
          </a:blip>
          <a:srcRect/>
          <a:stretch/>
        </p:blipFill>
        <p:spPr>
          <a:xfrm flipH="1">
            <a:off x="2781245" y="5505307"/>
            <a:ext cx="574516" cy="646331"/>
          </a:xfrm>
          <a:prstGeom prst="rect">
            <a:avLst/>
          </a:prstGeom>
          <a:noFill/>
          <a:ln>
            <a:noFill/>
          </a:ln>
        </p:spPr>
      </p:pic>
      <p:pic>
        <p:nvPicPr>
          <p:cNvPr id="129" name="Google Shape;129;p2"/>
          <p:cNvPicPr preferRelativeResize="0"/>
          <p:nvPr/>
        </p:nvPicPr>
        <p:blipFill rotWithShape="1">
          <a:blip r:embed="rId13">
            <a:alphaModFix/>
          </a:blip>
          <a:srcRect/>
          <a:stretch/>
        </p:blipFill>
        <p:spPr>
          <a:xfrm flipH="1">
            <a:off x="2485346" y="5640463"/>
            <a:ext cx="574516" cy="646331"/>
          </a:xfrm>
          <a:prstGeom prst="rect">
            <a:avLst/>
          </a:prstGeom>
          <a:noFill/>
          <a:ln>
            <a:noFill/>
          </a:ln>
        </p:spPr>
      </p:pic>
      <p:sp>
        <p:nvSpPr>
          <p:cNvPr id="130" name="Google Shape;130;p2"/>
          <p:cNvSpPr/>
          <p:nvPr/>
        </p:nvSpPr>
        <p:spPr>
          <a:xfrm>
            <a:off x="863084" y="2933900"/>
            <a:ext cx="1530065" cy="18158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Nunito Sans"/>
                <a:ea typeface="Nunito Sans"/>
                <a:cs typeface="Nunito Sans"/>
                <a:sym typeface="Nunito Sans"/>
              </a:rPr>
              <a:t>Direct or indirect contact </a:t>
            </a:r>
            <a:br>
              <a:rPr lang="en-US" sz="1600" b="0" i="0" u="none" strike="noStrike" cap="none">
                <a:solidFill>
                  <a:schemeClr val="dk1"/>
                </a:solidFill>
                <a:latin typeface="Nunito Sans"/>
                <a:ea typeface="Nunito Sans"/>
                <a:cs typeface="Nunito Sans"/>
                <a:sym typeface="Nunito Sans"/>
              </a:rPr>
            </a:br>
            <a:r>
              <a:rPr lang="en-US" sz="1600" b="0" i="0" u="none" strike="noStrike" cap="none">
                <a:solidFill>
                  <a:schemeClr val="dk1"/>
                </a:solidFill>
                <a:latin typeface="Nunito Sans"/>
                <a:ea typeface="Nunito Sans"/>
                <a:cs typeface="Nunito Sans"/>
                <a:sym typeface="Nunito Sans"/>
              </a:rPr>
              <a:t>with infected wild birds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br>
              <a:rPr lang="en-US" sz="1600" b="0" i="0" u="none" strike="noStrike" cap="none">
                <a:solidFill>
                  <a:schemeClr val="dk1"/>
                </a:solidFill>
                <a:latin typeface="Nunito Sans"/>
                <a:ea typeface="Nunito Sans"/>
                <a:cs typeface="Nunito Sans"/>
                <a:sym typeface="Nunito Sans"/>
              </a:rPr>
            </a:br>
            <a:endParaRPr sz="1600" b="0" i="0" u="none" strike="noStrike" cap="none">
              <a:solidFill>
                <a:schemeClr val="dk1"/>
              </a:solidFill>
              <a:latin typeface="Calibri"/>
              <a:ea typeface="Calibri"/>
              <a:cs typeface="Calibri"/>
              <a:sym typeface="Calibri"/>
            </a:endParaRPr>
          </a:p>
        </p:txBody>
      </p:sp>
      <p:sp>
        <p:nvSpPr>
          <p:cNvPr id="131" name="Google Shape;131;p2"/>
          <p:cNvSpPr/>
          <p:nvPr/>
        </p:nvSpPr>
        <p:spPr>
          <a:xfrm>
            <a:off x="93620" y="2880892"/>
            <a:ext cx="919900" cy="461665"/>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Nunito Sans"/>
                <a:ea typeface="Nunito Sans"/>
                <a:cs typeface="Nunito Sans"/>
                <a:sym typeface="Nunito Sans"/>
              </a:rPr>
              <a:t>1</a:t>
            </a:r>
            <a:endParaRPr sz="1400" b="0" i="0" u="none" strike="noStrike" cap="none">
              <a:solidFill>
                <a:srgbClr val="000000"/>
              </a:solidFill>
              <a:latin typeface="Arial"/>
              <a:ea typeface="Arial"/>
              <a:cs typeface="Arial"/>
              <a:sym typeface="Arial"/>
            </a:endParaRPr>
          </a:p>
        </p:txBody>
      </p:sp>
      <p:sp>
        <p:nvSpPr>
          <p:cNvPr id="132" name="Google Shape;132;p2"/>
          <p:cNvSpPr/>
          <p:nvPr/>
        </p:nvSpPr>
        <p:spPr>
          <a:xfrm>
            <a:off x="-21779" y="2311939"/>
            <a:ext cx="7363105" cy="369332"/>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Nunito Sans"/>
                <a:ea typeface="Nunito Sans"/>
                <a:cs typeface="Nunito Sans"/>
                <a:sym typeface="Nunito Sans"/>
              </a:rPr>
              <a:t>The primary risks for introduction into commercial poultry include:</a:t>
            </a:r>
            <a:endParaRPr sz="1400" b="0" i="0" u="none" strike="noStrike" cap="none">
              <a:solidFill>
                <a:srgbClr val="000000"/>
              </a:solidFill>
              <a:latin typeface="Arial"/>
              <a:ea typeface="Arial"/>
              <a:cs typeface="Arial"/>
              <a:sym typeface="Arial"/>
            </a:endParaRPr>
          </a:p>
        </p:txBody>
      </p:sp>
      <p:pic>
        <p:nvPicPr>
          <p:cNvPr id="133" name="Google Shape;133;p2"/>
          <p:cNvPicPr preferRelativeResize="0"/>
          <p:nvPr/>
        </p:nvPicPr>
        <p:blipFill rotWithShape="1">
          <a:blip r:embed="rId14">
            <a:alphaModFix/>
          </a:blip>
          <a:srcRect/>
          <a:stretch/>
        </p:blipFill>
        <p:spPr>
          <a:xfrm>
            <a:off x="1491446" y="5395068"/>
            <a:ext cx="596900" cy="800100"/>
          </a:xfrm>
          <a:prstGeom prst="rect">
            <a:avLst/>
          </a:prstGeom>
          <a:noFill/>
          <a:ln>
            <a:noFill/>
          </a:ln>
        </p:spPr>
      </p:pic>
      <p:pic>
        <p:nvPicPr>
          <p:cNvPr id="134" name="Google Shape;134;p2" descr="Avian influenza - Wikipedia"/>
          <p:cNvPicPr preferRelativeResize="0"/>
          <p:nvPr/>
        </p:nvPicPr>
        <p:blipFill rotWithShape="1">
          <a:blip r:embed="rId10">
            <a:alphaModFix/>
          </a:blip>
          <a:srcRect l="17919" t="6438" r="22315" b="2862"/>
          <a:stretch/>
        </p:blipFill>
        <p:spPr>
          <a:xfrm>
            <a:off x="1163523" y="4669310"/>
            <a:ext cx="493054" cy="490730"/>
          </a:xfrm>
          <a:prstGeom prst="ellipse">
            <a:avLst/>
          </a:prstGeom>
          <a:noFill/>
          <a:ln w="34925" cap="flat" cmpd="sng">
            <a:solidFill>
              <a:schemeClr val="lt1"/>
            </a:solidFill>
            <a:prstDash val="solid"/>
            <a:round/>
            <a:headEnd type="none" w="sm" len="sm"/>
            <a:tailEnd type="none" w="sm" len="sm"/>
          </a:ln>
        </p:spPr>
      </p:pic>
      <p:cxnSp>
        <p:nvCxnSpPr>
          <p:cNvPr id="135" name="Google Shape;135;p2"/>
          <p:cNvCxnSpPr/>
          <p:nvPr/>
        </p:nvCxnSpPr>
        <p:spPr>
          <a:xfrm>
            <a:off x="1221916" y="5160040"/>
            <a:ext cx="459969" cy="796247"/>
          </a:xfrm>
          <a:prstGeom prst="straightConnector1">
            <a:avLst/>
          </a:prstGeom>
          <a:noFill/>
          <a:ln w="9525" cap="flat" cmpd="sng">
            <a:solidFill>
              <a:srgbClr val="000D17">
                <a:alpha val="20000"/>
              </a:srgbClr>
            </a:solidFill>
            <a:prstDash val="solid"/>
            <a:miter lim="800000"/>
            <a:headEnd type="none" w="sm" len="sm"/>
            <a:tailEnd type="none" w="sm" len="sm"/>
          </a:ln>
        </p:spPr>
      </p:cxnSp>
      <p:cxnSp>
        <p:nvCxnSpPr>
          <p:cNvPr id="136" name="Google Shape;136;p2"/>
          <p:cNvCxnSpPr/>
          <p:nvPr/>
        </p:nvCxnSpPr>
        <p:spPr>
          <a:xfrm>
            <a:off x="1590428" y="4944996"/>
            <a:ext cx="91458" cy="1011291"/>
          </a:xfrm>
          <a:prstGeom prst="straightConnector1">
            <a:avLst/>
          </a:prstGeom>
          <a:noFill/>
          <a:ln w="9525" cap="flat" cmpd="sng">
            <a:solidFill>
              <a:srgbClr val="000D17">
                <a:alpha val="20000"/>
              </a:srgbClr>
            </a:solidFill>
            <a:prstDash val="solid"/>
            <a:miter lim="800000"/>
            <a:headEnd type="none" w="sm" len="sm"/>
            <a:tailEnd type="none" w="sm" len="sm"/>
          </a:ln>
        </p:spPr>
      </p:cxnSp>
      <p:pic>
        <p:nvPicPr>
          <p:cNvPr id="137" name="Google Shape;137;p2"/>
          <p:cNvPicPr preferRelativeResize="0"/>
          <p:nvPr/>
        </p:nvPicPr>
        <p:blipFill rotWithShape="1">
          <a:blip r:embed="rId15">
            <a:alphaModFix/>
          </a:blip>
          <a:srcRect/>
          <a:stretch/>
        </p:blipFill>
        <p:spPr>
          <a:xfrm>
            <a:off x="1338240" y="5337918"/>
            <a:ext cx="596900" cy="914400"/>
          </a:xfrm>
          <a:prstGeom prst="rect">
            <a:avLst/>
          </a:prstGeom>
          <a:noFill/>
          <a:ln>
            <a:noFill/>
          </a:ln>
        </p:spPr>
      </p:pic>
      <p:pic>
        <p:nvPicPr>
          <p:cNvPr id="138" name="Google Shape;138;p2"/>
          <p:cNvPicPr preferRelativeResize="0"/>
          <p:nvPr/>
        </p:nvPicPr>
        <p:blipFill rotWithShape="1">
          <a:blip r:embed="rId16">
            <a:alphaModFix/>
          </a:blip>
          <a:srcRect/>
          <a:stretch/>
        </p:blipFill>
        <p:spPr>
          <a:xfrm flipH="1">
            <a:off x="919418" y="4625871"/>
            <a:ext cx="766834" cy="766834"/>
          </a:xfrm>
          <a:prstGeom prst="rect">
            <a:avLst/>
          </a:prstGeom>
          <a:noFill/>
          <a:ln>
            <a:noFill/>
          </a:ln>
        </p:spPr>
      </p:pic>
      <p:sp>
        <p:nvSpPr>
          <p:cNvPr id="139" name="Google Shape;139;p2"/>
          <p:cNvSpPr/>
          <p:nvPr/>
        </p:nvSpPr>
        <p:spPr>
          <a:xfrm>
            <a:off x="3575815" y="2946727"/>
            <a:ext cx="1812716"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Nunito Sans"/>
                <a:ea typeface="Nunito Sans"/>
                <a:cs typeface="Nunito Sans"/>
                <a:sym typeface="Nunito Sans"/>
              </a:rPr>
              <a:t>Untreated contaminated surface water</a:t>
            </a:r>
            <a:endParaRPr sz="1600" b="0" i="0" u="none" strike="noStrike" cap="none">
              <a:solidFill>
                <a:schemeClr val="dk1"/>
              </a:solidFill>
              <a:latin typeface="Calibri"/>
              <a:ea typeface="Calibri"/>
              <a:cs typeface="Calibri"/>
              <a:sym typeface="Calibri"/>
            </a:endParaRPr>
          </a:p>
        </p:txBody>
      </p:sp>
      <p:sp>
        <p:nvSpPr>
          <p:cNvPr id="140" name="Google Shape;140;p2"/>
          <p:cNvSpPr/>
          <p:nvPr/>
        </p:nvSpPr>
        <p:spPr>
          <a:xfrm>
            <a:off x="2806351" y="2893719"/>
            <a:ext cx="919900" cy="461665"/>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Nunito Sans"/>
                <a:ea typeface="Nunito Sans"/>
                <a:cs typeface="Nunito Sans"/>
                <a:sym typeface="Nunito Sans"/>
              </a:rPr>
              <a:t>2</a:t>
            </a:r>
            <a:endParaRPr sz="1400" b="0" i="0" u="none" strike="noStrike" cap="none">
              <a:solidFill>
                <a:srgbClr val="000000"/>
              </a:solidFill>
              <a:latin typeface="Arial"/>
              <a:ea typeface="Arial"/>
              <a:cs typeface="Arial"/>
              <a:sym typeface="Arial"/>
            </a:endParaRPr>
          </a:p>
        </p:txBody>
      </p:sp>
      <p:sp>
        <p:nvSpPr>
          <p:cNvPr id="141" name="Google Shape;141;p2"/>
          <p:cNvSpPr/>
          <p:nvPr/>
        </p:nvSpPr>
        <p:spPr>
          <a:xfrm>
            <a:off x="5899397" y="5616897"/>
            <a:ext cx="1524000" cy="18024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2" name="Google Shape;142;p2"/>
          <p:cNvSpPr/>
          <p:nvPr/>
        </p:nvSpPr>
        <p:spPr>
          <a:xfrm>
            <a:off x="6351490" y="5591497"/>
            <a:ext cx="1524000" cy="18024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43" name="Google Shape;143;p2"/>
          <p:cNvGrpSpPr/>
          <p:nvPr/>
        </p:nvGrpSpPr>
        <p:grpSpPr>
          <a:xfrm>
            <a:off x="5853525" y="5505307"/>
            <a:ext cx="481497" cy="347780"/>
            <a:chOff x="7846086" y="5530425"/>
            <a:chExt cx="1081959" cy="781487"/>
          </a:xfrm>
        </p:grpSpPr>
        <p:pic>
          <p:nvPicPr>
            <p:cNvPr id="144" name="Google Shape;144;p2"/>
            <p:cNvPicPr preferRelativeResize="0"/>
            <p:nvPr/>
          </p:nvPicPr>
          <p:blipFill rotWithShape="1">
            <a:blip r:embed="rId11">
              <a:alphaModFix/>
            </a:blip>
            <a:srcRect/>
            <a:stretch/>
          </p:blipFill>
          <p:spPr>
            <a:xfrm>
              <a:off x="7846086" y="5547300"/>
              <a:ext cx="583526" cy="656467"/>
            </a:xfrm>
            <a:prstGeom prst="rect">
              <a:avLst/>
            </a:prstGeom>
            <a:noFill/>
            <a:ln>
              <a:noFill/>
            </a:ln>
          </p:spPr>
        </p:pic>
        <p:pic>
          <p:nvPicPr>
            <p:cNvPr id="145" name="Google Shape;145;p2"/>
            <p:cNvPicPr preferRelativeResize="0"/>
            <p:nvPr/>
          </p:nvPicPr>
          <p:blipFill rotWithShape="1">
            <a:blip r:embed="rId12">
              <a:alphaModFix/>
            </a:blip>
            <a:srcRect/>
            <a:stretch/>
          </p:blipFill>
          <p:spPr>
            <a:xfrm flipH="1">
              <a:off x="8353529" y="5530425"/>
              <a:ext cx="574516" cy="646331"/>
            </a:xfrm>
            <a:prstGeom prst="rect">
              <a:avLst/>
            </a:prstGeom>
            <a:noFill/>
            <a:ln>
              <a:noFill/>
            </a:ln>
          </p:spPr>
        </p:pic>
        <p:pic>
          <p:nvPicPr>
            <p:cNvPr id="146" name="Google Shape;146;p2"/>
            <p:cNvPicPr preferRelativeResize="0"/>
            <p:nvPr/>
          </p:nvPicPr>
          <p:blipFill rotWithShape="1">
            <a:blip r:embed="rId13">
              <a:alphaModFix/>
            </a:blip>
            <a:srcRect/>
            <a:stretch/>
          </p:blipFill>
          <p:spPr>
            <a:xfrm flipH="1">
              <a:off x="8057630" y="5665581"/>
              <a:ext cx="574516" cy="646331"/>
            </a:xfrm>
            <a:prstGeom prst="rect">
              <a:avLst/>
            </a:prstGeom>
            <a:noFill/>
            <a:ln>
              <a:noFill/>
            </a:ln>
          </p:spPr>
        </p:pic>
      </p:grpSp>
      <p:cxnSp>
        <p:nvCxnSpPr>
          <p:cNvPr id="147" name="Google Shape;147;p2"/>
          <p:cNvCxnSpPr/>
          <p:nvPr/>
        </p:nvCxnSpPr>
        <p:spPr>
          <a:xfrm>
            <a:off x="5344558" y="4161501"/>
            <a:ext cx="428382" cy="1003231"/>
          </a:xfrm>
          <a:prstGeom prst="straightConnector1">
            <a:avLst/>
          </a:prstGeom>
          <a:noFill/>
          <a:ln w="9525" cap="flat" cmpd="sng">
            <a:solidFill>
              <a:srgbClr val="000D17">
                <a:alpha val="20000"/>
              </a:srgbClr>
            </a:solidFill>
            <a:prstDash val="solid"/>
            <a:miter lim="800000"/>
            <a:headEnd type="none" w="sm" len="sm"/>
            <a:tailEnd type="none" w="sm" len="sm"/>
          </a:ln>
        </p:spPr>
      </p:cxnSp>
      <p:cxnSp>
        <p:nvCxnSpPr>
          <p:cNvPr id="148" name="Google Shape;148;p2"/>
          <p:cNvCxnSpPr/>
          <p:nvPr/>
        </p:nvCxnSpPr>
        <p:spPr>
          <a:xfrm>
            <a:off x="1907552" y="4031193"/>
            <a:ext cx="517980" cy="1274497"/>
          </a:xfrm>
          <a:prstGeom prst="straightConnector1">
            <a:avLst/>
          </a:prstGeom>
          <a:noFill/>
          <a:ln w="9525" cap="flat" cmpd="sng">
            <a:solidFill>
              <a:srgbClr val="000D17">
                <a:alpha val="20000"/>
              </a:srgbClr>
            </a:solidFill>
            <a:prstDash val="solid"/>
            <a:miter lim="800000"/>
            <a:headEnd type="none" w="sm" len="sm"/>
            <a:tailEnd type="none" w="sm" len="sm"/>
          </a:ln>
        </p:spPr>
      </p:cxnSp>
      <p:sp>
        <p:nvSpPr>
          <p:cNvPr id="149" name="Google Shape;149;p2"/>
          <p:cNvSpPr/>
          <p:nvPr/>
        </p:nvSpPr>
        <p:spPr>
          <a:xfrm>
            <a:off x="5967034" y="2946727"/>
            <a:ext cx="3005508"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Nunito Sans"/>
                <a:ea typeface="Nunito Sans"/>
                <a:cs typeface="Nunito Sans"/>
                <a:sym typeface="Nunito Sans"/>
              </a:rPr>
              <a:t>Location in the same geographic region as pigs infected with endemic swine influenza virus</a:t>
            </a:r>
            <a:endParaRPr sz="1600" b="0" i="0" u="none" strike="noStrike" cap="none">
              <a:solidFill>
                <a:schemeClr val="dk1"/>
              </a:solidFill>
              <a:latin typeface="Calibri"/>
              <a:ea typeface="Calibri"/>
              <a:cs typeface="Calibri"/>
              <a:sym typeface="Calibri"/>
            </a:endParaRPr>
          </a:p>
        </p:txBody>
      </p:sp>
      <p:sp>
        <p:nvSpPr>
          <p:cNvPr id="150" name="Google Shape;150;p2"/>
          <p:cNvSpPr/>
          <p:nvPr/>
        </p:nvSpPr>
        <p:spPr>
          <a:xfrm>
            <a:off x="5197570" y="2893719"/>
            <a:ext cx="766563" cy="461665"/>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Nunito Sans"/>
                <a:ea typeface="Nunito Sans"/>
                <a:cs typeface="Nunito Sans"/>
                <a:sym typeface="Nunito Sans"/>
              </a:rPr>
              <a:t>3</a:t>
            </a:r>
            <a:endParaRPr sz="1400" b="0" i="0" u="none" strike="noStrike" cap="none">
              <a:solidFill>
                <a:srgbClr val="000000"/>
              </a:solidFill>
              <a:latin typeface="Arial"/>
              <a:ea typeface="Arial"/>
              <a:cs typeface="Arial"/>
              <a:sym typeface="Arial"/>
            </a:endParaRPr>
          </a:p>
        </p:txBody>
      </p:sp>
      <p:sp>
        <p:nvSpPr>
          <p:cNvPr id="151" name="Google Shape;151;p2"/>
          <p:cNvSpPr/>
          <p:nvPr/>
        </p:nvSpPr>
        <p:spPr>
          <a:xfrm>
            <a:off x="5931351" y="3950719"/>
            <a:ext cx="21189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Nunito Sans"/>
                <a:ea typeface="Nunito Sans"/>
                <a:cs typeface="Nunito Sans"/>
                <a:sym typeface="Nunito Sans"/>
              </a:rPr>
              <a:t>(turkey breeder hens only)</a:t>
            </a:r>
            <a:endParaRPr sz="1400" b="0" i="1" u="none" strike="noStrike" cap="none">
              <a:solidFill>
                <a:schemeClr val="dk1"/>
              </a:solidFill>
              <a:latin typeface="Calibri"/>
              <a:ea typeface="Calibri"/>
              <a:cs typeface="Calibri"/>
              <a:sym typeface="Calibri"/>
            </a:endParaRPr>
          </a:p>
        </p:txBody>
      </p:sp>
      <p:sp>
        <p:nvSpPr>
          <p:cNvPr id="152" name="Google Shape;152;p2"/>
          <p:cNvSpPr/>
          <p:nvPr/>
        </p:nvSpPr>
        <p:spPr>
          <a:xfrm>
            <a:off x="9728977" y="2933900"/>
            <a:ext cx="205220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Nunito Sans"/>
                <a:ea typeface="Nunito Sans"/>
                <a:cs typeface="Nunito Sans"/>
                <a:sym typeface="Nunito Sans"/>
              </a:rPr>
              <a:t>Epidemiologic links to a live poultry marketing system</a:t>
            </a:r>
            <a:endParaRPr sz="1600" b="0" i="0" u="none" strike="noStrike" cap="none">
              <a:solidFill>
                <a:schemeClr val="dk1"/>
              </a:solidFill>
              <a:latin typeface="Calibri"/>
              <a:ea typeface="Calibri"/>
              <a:cs typeface="Calibri"/>
              <a:sym typeface="Calibri"/>
            </a:endParaRPr>
          </a:p>
        </p:txBody>
      </p:sp>
      <p:sp>
        <p:nvSpPr>
          <p:cNvPr id="153" name="Google Shape;153;p2"/>
          <p:cNvSpPr/>
          <p:nvPr/>
        </p:nvSpPr>
        <p:spPr>
          <a:xfrm>
            <a:off x="8959513" y="2880892"/>
            <a:ext cx="766563" cy="461665"/>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Nunito Sans"/>
                <a:ea typeface="Nunito Sans"/>
                <a:cs typeface="Nunito Sans"/>
                <a:sym typeface="Nunito Sans"/>
              </a:rPr>
              <a:t>4</a:t>
            </a:r>
            <a:endParaRPr sz="1400" b="0" i="0" u="none" strike="noStrike" cap="none">
              <a:solidFill>
                <a:srgbClr val="000000"/>
              </a:solidFill>
              <a:latin typeface="Arial"/>
              <a:ea typeface="Arial"/>
              <a:cs typeface="Arial"/>
              <a:sym typeface="Arial"/>
            </a:endParaRPr>
          </a:p>
        </p:txBody>
      </p:sp>
      <p:pic>
        <p:nvPicPr>
          <p:cNvPr id="154" name="Google Shape;154;p2"/>
          <p:cNvPicPr preferRelativeResize="0"/>
          <p:nvPr/>
        </p:nvPicPr>
        <p:blipFill rotWithShape="1">
          <a:blip r:embed="rId17">
            <a:alphaModFix/>
          </a:blip>
          <a:srcRect/>
          <a:stretch/>
        </p:blipFill>
        <p:spPr>
          <a:xfrm>
            <a:off x="7469269" y="5488725"/>
            <a:ext cx="822014" cy="313860"/>
          </a:xfrm>
          <a:prstGeom prst="rect">
            <a:avLst/>
          </a:prstGeom>
          <a:noFill/>
          <a:ln>
            <a:noFill/>
          </a:ln>
        </p:spPr>
      </p:pic>
      <p:cxnSp>
        <p:nvCxnSpPr>
          <p:cNvPr id="155" name="Google Shape;155;p2"/>
          <p:cNvCxnSpPr/>
          <p:nvPr/>
        </p:nvCxnSpPr>
        <p:spPr>
          <a:xfrm>
            <a:off x="8099159" y="4660063"/>
            <a:ext cx="1" cy="645627"/>
          </a:xfrm>
          <a:prstGeom prst="straightConnector1">
            <a:avLst/>
          </a:prstGeom>
          <a:noFill/>
          <a:ln w="9525" cap="flat" cmpd="sng">
            <a:solidFill>
              <a:srgbClr val="000D17">
                <a:alpha val="20000"/>
              </a:srgbClr>
            </a:solidFill>
            <a:prstDash val="solid"/>
            <a:miter lim="800000"/>
            <a:headEnd type="none" w="sm" len="sm"/>
            <a:tailEnd type="none" w="sm" len="sm"/>
          </a:ln>
        </p:spPr>
      </p:cxnSp>
      <p:pic>
        <p:nvPicPr>
          <p:cNvPr id="156" name="Google Shape;156;p2"/>
          <p:cNvPicPr preferRelativeResize="0"/>
          <p:nvPr/>
        </p:nvPicPr>
        <p:blipFill rotWithShape="1">
          <a:blip r:embed="rId18">
            <a:alphaModFix/>
          </a:blip>
          <a:srcRect l="41496"/>
          <a:stretch/>
        </p:blipFill>
        <p:spPr>
          <a:xfrm flipH="1">
            <a:off x="6901689" y="5596250"/>
            <a:ext cx="544644" cy="4208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7E0F4"/>
        </a:solidFill>
        <a:effectLst/>
      </p:bgPr>
    </p:bg>
    <p:spTree>
      <p:nvGrpSpPr>
        <p:cNvPr id="1" name="Shape 161"/>
        <p:cNvGrpSpPr/>
        <p:nvPr/>
      </p:nvGrpSpPr>
      <p:grpSpPr>
        <a:xfrm>
          <a:off x="0" y="0"/>
          <a:ext cx="0" cy="0"/>
          <a:chOff x="0" y="0"/>
          <a:chExt cx="0" cy="0"/>
        </a:xfrm>
      </p:grpSpPr>
      <p:pic>
        <p:nvPicPr>
          <p:cNvPr id="162" name="Google Shape;162;p4"/>
          <p:cNvPicPr preferRelativeResize="0"/>
          <p:nvPr/>
        </p:nvPicPr>
        <p:blipFill rotWithShape="1">
          <a:blip r:embed="rId3">
            <a:alphaModFix/>
          </a:blip>
          <a:srcRect/>
          <a:stretch/>
        </p:blipFill>
        <p:spPr>
          <a:xfrm>
            <a:off x="5299" y="0"/>
            <a:ext cx="12192000" cy="6904259"/>
          </a:xfrm>
          <a:prstGeom prst="rect">
            <a:avLst/>
          </a:prstGeom>
          <a:noFill/>
          <a:ln>
            <a:noFill/>
          </a:ln>
        </p:spPr>
      </p:pic>
      <p:sp>
        <p:nvSpPr>
          <p:cNvPr id="163" name="Google Shape;163;p4"/>
          <p:cNvSpPr/>
          <p:nvPr/>
        </p:nvSpPr>
        <p:spPr>
          <a:xfrm>
            <a:off x="411016" y="328844"/>
            <a:ext cx="886172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000D17"/>
                </a:solidFill>
                <a:latin typeface="Nunito Sans"/>
                <a:ea typeface="Nunito Sans"/>
                <a:cs typeface="Nunito Sans"/>
                <a:sym typeface="Nunito Sans"/>
              </a:rPr>
              <a:t>How Can AI be Mitigated? </a:t>
            </a:r>
            <a:endParaRPr sz="2800" b="0" i="0" u="none" strike="noStrike" cap="none" dirty="0">
              <a:solidFill>
                <a:srgbClr val="000D17"/>
              </a:solidFill>
              <a:latin typeface="Calibri"/>
              <a:ea typeface="Calibri"/>
              <a:cs typeface="Calibri"/>
              <a:sym typeface="Calibri"/>
            </a:endParaRPr>
          </a:p>
        </p:txBody>
      </p:sp>
      <p:sp>
        <p:nvSpPr>
          <p:cNvPr id="164" name="Google Shape;164;p4"/>
          <p:cNvSpPr/>
          <p:nvPr/>
        </p:nvSpPr>
        <p:spPr>
          <a:xfrm>
            <a:off x="-24349" y="917583"/>
            <a:ext cx="12192000"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D17"/>
                </a:solidFill>
                <a:latin typeface="Nunito Sans"/>
                <a:ea typeface="Nunito Sans"/>
                <a:cs typeface="Nunito Sans"/>
                <a:sym typeface="Nunito Sans"/>
              </a:rPr>
              <a:t>The principal preventive strategy is avoidance of infection by minimizing the risk for AI virus introduction or exposure. Prevention is typically accomplished primarily by biosecurity.</a:t>
            </a:r>
            <a:endParaRPr sz="1400" b="0" i="0" u="none" strike="noStrike" cap="none">
              <a:solidFill>
                <a:srgbClr val="000000"/>
              </a:solidFill>
              <a:latin typeface="Arial"/>
              <a:ea typeface="Arial"/>
              <a:cs typeface="Arial"/>
              <a:sym typeface="Arial"/>
            </a:endParaRPr>
          </a:p>
        </p:txBody>
      </p:sp>
      <p:sp>
        <p:nvSpPr>
          <p:cNvPr id="165" name="Google Shape;165;p4"/>
          <p:cNvSpPr/>
          <p:nvPr/>
        </p:nvSpPr>
        <p:spPr>
          <a:xfrm>
            <a:off x="526845" y="1987275"/>
            <a:ext cx="3079500" cy="50167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000D17"/>
                </a:solidFill>
                <a:latin typeface="Nunito Sans"/>
                <a:ea typeface="Nunito Sans"/>
                <a:cs typeface="Nunito Sans"/>
                <a:sym typeface="Nunito Sans"/>
              </a:rPr>
              <a:t>Vaccination </a:t>
            </a:r>
            <a:endParaRPr sz="2000" b="1" i="0" u="none" strike="noStrike" cap="none" dirty="0">
              <a:solidFill>
                <a:srgbClr val="FF0000"/>
              </a:solidFill>
              <a:latin typeface="Nunito Sans"/>
              <a:ea typeface="Nunito Sans"/>
              <a:cs typeface="Nunito Sans"/>
              <a:sym typeface="Nunito Sans"/>
            </a:endParaRPr>
          </a:p>
          <a:p>
            <a:pPr marL="0" marR="0" lvl="0" indent="0" algn="l" rtl="0">
              <a:lnSpc>
                <a:spcPct val="100000"/>
              </a:lnSpc>
              <a:spcBef>
                <a:spcPts val="1200"/>
              </a:spcBef>
              <a:spcAft>
                <a:spcPts val="0"/>
              </a:spcAft>
              <a:buClr>
                <a:srgbClr val="000000"/>
              </a:buClr>
              <a:buSzPts val="1500"/>
              <a:buFont typeface="Arial"/>
              <a:buNone/>
            </a:pPr>
            <a:r>
              <a:rPr lang="en-US" sz="1500" b="1" i="0" u="none" strike="noStrike" cap="none" dirty="0">
                <a:solidFill>
                  <a:srgbClr val="000D17"/>
                </a:solidFill>
                <a:latin typeface="Nunito Sans"/>
                <a:ea typeface="Nunito Sans"/>
                <a:cs typeface="Nunito Sans"/>
                <a:sym typeface="Nunito Sans"/>
              </a:rPr>
              <a:t>Effectiveness</a:t>
            </a:r>
            <a:r>
              <a:rPr lang="en-US" sz="1500" b="0" i="0" u="none" strike="noStrike" cap="none" dirty="0">
                <a:solidFill>
                  <a:srgbClr val="000D17"/>
                </a:solidFill>
                <a:latin typeface="Nunito Sans"/>
                <a:ea typeface="Nunito Sans"/>
                <a:cs typeface="Nunito Sans"/>
                <a:sym typeface="Nunito Sans"/>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500"/>
              <a:buFont typeface="Arial"/>
              <a:buNone/>
            </a:pPr>
            <a:r>
              <a:rPr lang="en-US" sz="1500" b="0" i="0" u="none" strike="noStrike" cap="none" dirty="0">
                <a:solidFill>
                  <a:srgbClr val="000D17"/>
                </a:solidFill>
                <a:latin typeface="Nunito Sans"/>
                <a:ea typeface="Nunito Sans"/>
                <a:cs typeface="Nunito Sans"/>
                <a:sym typeface="Nunito Sans"/>
              </a:rPr>
              <a:t>AI vaccines provide protection from clinical signs and death, but protection is hemagglutinin subtype specific.</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500"/>
              <a:buFont typeface="Arial"/>
              <a:buNone/>
            </a:pPr>
            <a:r>
              <a:rPr lang="en-US" sz="1500" b="0" i="0" u="none" strike="noStrike" cap="none" dirty="0">
                <a:solidFill>
                  <a:srgbClr val="000D17"/>
                </a:solidFill>
                <a:latin typeface="Nunito Sans"/>
                <a:ea typeface="Nunito Sans"/>
                <a:cs typeface="Nunito Sans"/>
                <a:sym typeface="Nunito Sans"/>
              </a:rPr>
              <a:t>Countries that vaccinate are considered positive to AI.</a:t>
            </a:r>
            <a:br>
              <a:rPr lang="en-US" sz="1500" b="0" i="0" u="none" strike="noStrike" cap="none" dirty="0">
                <a:solidFill>
                  <a:srgbClr val="000D17"/>
                </a:solidFill>
                <a:latin typeface="Nunito Sans"/>
                <a:ea typeface="Nunito Sans"/>
                <a:cs typeface="Nunito Sans"/>
                <a:sym typeface="Nunito Sans"/>
              </a:rPr>
            </a:br>
            <a:endParaRPr lang="en-GB" sz="1500" b="0" i="0" u="none" strike="noStrike" cap="none" dirty="0">
              <a:solidFill>
                <a:srgbClr val="000D17"/>
              </a:solidFill>
              <a:latin typeface="Nunito Sans"/>
              <a:ea typeface="Nunito Sans"/>
              <a:cs typeface="Nunito Sans"/>
              <a:sym typeface="Nunito Sans"/>
            </a:endParaRPr>
          </a:p>
          <a:p>
            <a:pPr marL="0" marR="0" lvl="0" indent="0" algn="l" rtl="0">
              <a:lnSpc>
                <a:spcPct val="100000"/>
              </a:lnSpc>
              <a:spcBef>
                <a:spcPts val="1200"/>
              </a:spcBef>
              <a:spcAft>
                <a:spcPts val="0"/>
              </a:spcAft>
              <a:buClr>
                <a:srgbClr val="000000"/>
              </a:buClr>
              <a:buSzPts val="1500"/>
              <a:buFont typeface="Arial"/>
              <a:buNone/>
            </a:pPr>
            <a:r>
              <a:rPr lang="en-GB" sz="1500" dirty="0">
                <a:solidFill>
                  <a:srgbClr val="000D17"/>
                </a:solidFill>
                <a:latin typeface="Nunito Sans"/>
                <a:ea typeface="Nunito Sans"/>
                <a:cs typeface="Nunito Sans"/>
                <a:sym typeface="Nunito Sans"/>
              </a:rPr>
              <a:t>Eradication (stamping out of AI-positive flock) followed by quarantine and negative test results will restore AI-free status.</a:t>
            </a:r>
            <a:endParaRPr lang="en-GB" sz="1500" b="0" i="0" u="none" strike="noStrike" cap="none" dirty="0">
              <a:solidFill>
                <a:srgbClr val="000D17"/>
              </a:solidFill>
              <a:latin typeface="Nunito Sans"/>
              <a:ea typeface="Nunito Sans"/>
              <a:cs typeface="Nunito Sans"/>
              <a:sym typeface="Nunito Sans"/>
            </a:endParaRPr>
          </a:p>
          <a:p>
            <a:pPr marL="0" marR="0" lvl="0" indent="0" algn="l" rtl="0">
              <a:lnSpc>
                <a:spcPct val="100000"/>
              </a:lnSpc>
              <a:spcBef>
                <a:spcPts val="1200"/>
              </a:spcBef>
              <a:spcAft>
                <a:spcPts val="0"/>
              </a:spcAft>
              <a:buClr>
                <a:srgbClr val="000000"/>
              </a:buClr>
              <a:buSzPts val="1500"/>
              <a:buFont typeface="Arial"/>
              <a:buNone/>
            </a:pPr>
            <a:r>
              <a:rPr lang="en-US" sz="1500" b="0" i="0" u="none" strike="noStrike" cap="none" dirty="0">
                <a:solidFill>
                  <a:srgbClr val="000D17"/>
                </a:solidFill>
                <a:latin typeface="Nunito Sans"/>
                <a:ea typeface="Nunito Sans"/>
                <a:cs typeface="Nunito Sans"/>
                <a:sym typeface="Nunito Sans"/>
              </a:rPr>
              <a:t>Note: Vaccination for AI can lead to trade restrictions, which is why it is not common.</a:t>
            </a:r>
            <a:endParaRPr sz="1500" b="0" i="0" u="none" strike="noStrike" cap="none" dirty="0">
              <a:solidFill>
                <a:srgbClr val="000D17"/>
              </a:solidFill>
              <a:latin typeface="Nunito Sans"/>
              <a:ea typeface="Nunito Sans"/>
              <a:cs typeface="Nunito Sans"/>
              <a:sym typeface="Nunito Sans"/>
            </a:endParaRPr>
          </a:p>
          <a:p>
            <a:pPr marL="0" marR="0" lvl="0" indent="0" algn="l" rtl="0">
              <a:lnSpc>
                <a:spcPct val="100000"/>
              </a:lnSpc>
              <a:spcBef>
                <a:spcPts val="1200"/>
              </a:spcBef>
              <a:spcAft>
                <a:spcPts val="0"/>
              </a:spcAft>
              <a:buClr>
                <a:srgbClr val="000000"/>
              </a:buClr>
              <a:buSzPts val="1500"/>
              <a:buFont typeface="Arial"/>
              <a:buNone/>
            </a:pPr>
            <a:endParaRPr sz="1500" b="0" i="0" u="none" strike="noStrike" cap="none" dirty="0">
              <a:solidFill>
                <a:srgbClr val="000D17"/>
              </a:solidFill>
              <a:latin typeface="Nunito Sans"/>
              <a:ea typeface="Nunito Sans"/>
              <a:cs typeface="Nunito Sans"/>
              <a:sym typeface="Nunito Sans"/>
            </a:endParaRPr>
          </a:p>
        </p:txBody>
      </p:sp>
      <p:sp>
        <p:nvSpPr>
          <p:cNvPr id="166" name="Google Shape;166;p4"/>
          <p:cNvSpPr/>
          <p:nvPr/>
        </p:nvSpPr>
        <p:spPr>
          <a:xfrm>
            <a:off x="4269670" y="2846786"/>
            <a:ext cx="3316200" cy="346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D17"/>
                </a:solidFill>
                <a:latin typeface="Nunito Sans"/>
                <a:ea typeface="Nunito Sans"/>
                <a:cs typeface="Nunito Sans"/>
                <a:sym typeface="Nunito Sans"/>
              </a:rPr>
              <a:t>Heat treatment of feed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500"/>
              <a:buFont typeface="Arial"/>
              <a:buNone/>
            </a:pPr>
            <a:r>
              <a:rPr lang="en-US" sz="1500" b="1" i="0" u="none" strike="noStrike" cap="none">
                <a:solidFill>
                  <a:srgbClr val="000D17"/>
                </a:solidFill>
                <a:latin typeface="Nunito Sans"/>
                <a:ea typeface="Nunito Sans"/>
                <a:cs typeface="Nunito Sans"/>
                <a:sym typeface="Nunito Sans"/>
              </a:rPr>
              <a:t>Effectiveness</a:t>
            </a:r>
            <a:r>
              <a:rPr lang="en-US" sz="1500" b="0" i="0" u="none" strike="noStrike" cap="none">
                <a:solidFill>
                  <a:srgbClr val="000D17"/>
                </a:solidFill>
                <a:latin typeface="Nunito Sans"/>
                <a:ea typeface="Nunito Sans"/>
                <a:cs typeface="Nunito Sans"/>
                <a:sym typeface="Nunito Sans"/>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500"/>
              <a:buFont typeface="Arial"/>
              <a:buNone/>
            </a:pPr>
            <a:r>
              <a:rPr lang="en-US" sz="1500" b="0" i="0" u="none" strike="noStrike" cap="none">
                <a:solidFill>
                  <a:srgbClr val="000D17"/>
                </a:solidFill>
                <a:latin typeface="Nunito Sans"/>
                <a:ea typeface="Nunito Sans"/>
                <a:cs typeface="Nunito Sans"/>
                <a:sym typeface="Nunito Sans"/>
              </a:rPr>
              <a:t>AIV, which is susceptible to heat, is typically killed during the pelleting process (though not all feeds are pelleted). Also, heat treatment does not provide any residual protection against recontamination.</a:t>
            </a:r>
            <a:r>
              <a:rPr lang="en-US" sz="1500" b="0" i="0" u="none" strike="noStrike" cap="none" baseline="30000">
                <a:solidFill>
                  <a:srgbClr val="000D17"/>
                </a:solidFill>
                <a:latin typeface="Nunito Sans"/>
                <a:ea typeface="Nunito Sans"/>
                <a:cs typeface="Nunito Sans"/>
                <a:sym typeface="Nunito Sans"/>
              </a:rPr>
              <a:t>1</a:t>
            </a:r>
            <a:endParaRPr sz="1500" b="0" i="0" u="none" strike="noStrike" cap="none" baseline="30000">
              <a:solidFill>
                <a:srgbClr val="000000"/>
              </a:solidFill>
              <a:latin typeface="Nunito Sans"/>
              <a:ea typeface="Nunito Sans"/>
              <a:cs typeface="Nunito Sans"/>
              <a:sym typeface="Nunito Sans"/>
            </a:endParaRPr>
          </a:p>
        </p:txBody>
      </p:sp>
      <p:sp>
        <p:nvSpPr>
          <p:cNvPr id="167" name="Google Shape;167;p4"/>
          <p:cNvSpPr/>
          <p:nvPr/>
        </p:nvSpPr>
        <p:spPr>
          <a:xfrm>
            <a:off x="8071287" y="2826885"/>
            <a:ext cx="3827100" cy="31700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D17"/>
                </a:solidFill>
                <a:latin typeface="Nunito Sans"/>
                <a:ea typeface="Nunito Sans"/>
                <a:cs typeface="Nunito Sans"/>
                <a:sym typeface="Nunito Sans"/>
              </a:rPr>
              <a:t>Feed Sanitizers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400"/>
              <a:buFont typeface="Arial"/>
              <a:buNone/>
            </a:pPr>
            <a:r>
              <a:rPr lang="en-US" sz="1400" b="1" i="0" u="none" strike="noStrike" cap="none">
                <a:solidFill>
                  <a:srgbClr val="000D17"/>
                </a:solidFill>
                <a:latin typeface="Nunito Sans"/>
                <a:ea typeface="Nunito Sans"/>
                <a:cs typeface="Nunito Sans"/>
                <a:sym typeface="Nunito Sans"/>
              </a:rPr>
              <a:t>Effectiveness</a:t>
            </a:r>
            <a:r>
              <a:rPr lang="en-US" sz="1400" b="0" i="0" u="none" strike="noStrike" cap="none">
                <a:solidFill>
                  <a:srgbClr val="000D17"/>
                </a:solidFill>
                <a:latin typeface="Nunito Sans"/>
                <a:ea typeface="Nunito Sans"/>
                <a:cs typeface="Nunito Sans"/>
                <a:sym typeface="Nunito Sans"/>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400"/>
              <a:buFont typeface="Arial"/>
              <a:buNone/>
            </a:pPr>
            <a:r>
              <a:rPr lang="en-US" sz="1400" b="0" i="0" u="none" strike="noStrike" cap="none">
                <a:solidFill>
                  <a:srgbClr val="000D17"/>
                </a:solidFill>
                <a:latin typeface="Nunito Sans"/>
                <a:ea typeface="Nunito Sans"/>
                <a:cs typeface="Nunito Sans"/>
                <a:sym typeface="Nunito Sans"/>
              </a:rPr>
              <a:t>Treatment of feed with </a:t>
            </a:r>
            <a:r>
              <a:rPr lang="en-US" sz="1400" b="1" i="0" u="none" strike="noStrike" cap="none">
                <a:solidFill>
                  <a:srgbClr val="000D17"/>
                </a:solidFill>
                <a:latin typeface="Nunito Sans"/>
                <a:ea typeface="Nunito Sans"/>
                <a:cs typeface="Nunito Sans"/>
                <a:sym typeface="Nunito Sans"/>
              </a:rPr>
              <a:t>Termin-8 </a:t>
            </a:r>
            <a:r>
              <a:rPr lang="en-US" sz="1400" b="0" i="0" u="none" strike="noStrike" cap="none">
                <a:solidFill>
                  <a:srgbClr val="000D17"/>
                </a:solidFill>
                <a:latin typeface="Nunito Sans"/>
                <a:ea typeface="Nunito Sans"/>
                <a:cs typeface="Nunito Sans"/>
                <a:sym typeface="Nunito Sans"/>
              </a:rPr>
              <a:t>at 1 kg/ton significantly reduced (P&lt;0.05) AIV RNA in samples obtained after 1 </a:t>
            </a:r>
            <a:r>
              <a:rPr lang="en-US" sz="1400" b="0" i="0" u="none" strike="noStrike" cap="none" err="1">
                <a:solidFill>
                  <a:srgbClr val="000D17"/>
                </a:solidFill>
                <a:latin typeface="Nunito Sans"/>
                <a:ea typeface="Nunito Sans"/>
                <a:cs typeface="Nunito Sans"/>
                <a:sym typeface="Nunito Sans"/>
              </a:rPr>
              <a:t>hr</a:t>
            </a:r>
            <a:r>
              <a:rPr lang="en-US" sz="1400" b="0" i="0" u="none" strike="noStrike" cap="none">
                <a:solidFill>
                  <a:srgbClr val="000D17"/>
                </a:solidFill>
                <a:latin typeface="Nunito Sans"/>
                <a:ea typeface="Nunito Sans"/>
                <a:cs typeface="Nunito Sans"/>
                <a:sym typeface="Nunito Sans"/>
              </a:rPr>
              <a:t> after contamination. </a:t>
            </a:r>
            <a:endParaRPr sz="1400" b="0" i="0" u="none" strike="noStrike" cap="none">
              <a:solidFill>
                <a:srgbClr val="000D17"/>
              </a:solidFill>
              <a:latin typeface="Nunito Sans"/>
              <a:ea typeface="Nunito Sans"/>
              <a:cs typeface="Nunito Sans"/>
              <a:sym typeface="Nunito Sans"/>
            </a:endParaRPr>
          </a:p>
          <a:p>
            <a:pPr marL="0" marR="0" lvl="0" indent="0" algn="l" rtl="0">
              <a:lnSpc>
                <a:spcPct val="100000"/>
              </a:lnSpc>
              <a:spcBef>
                <a:spcPts val="1200"/>
              </a:spcBef>
              <a:spcAft>
                <a:spcPts val="0"/>
              </a:spcAft>
              <a:buClr>
                <a:srgbClr val="000000"/>
              </a:buClr>
              <a:buSzPts val="1400"/>
              <a:buFont typeface="Arial"/>
              <a:buNone/>
            </a:pPr>
            <a:r>
              <a:rPr lang="en-US" sz="1400" b="0" i="0" u="none" strike="noStrike" cap="none">
                <a:solidFill>
                  <a:srgbClr val="000D17"/>
                </a:solidFill>
                <a:latin typeface="Nunito Sans"/>
                <a:ea typeface="Nunito Sans"/>
                <a:cs typeface="Nunito Sans"/>
                <a:sym typeface="Nunito Sans"/>
              </a:rPr>
              <a:t>Dosage: 1 and 3 kg/ton work equally well.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400"/>
              <a:buFont typeface="Arial"/>
              <a:buNone/>
            </a:pPr>
            <a:r>
              <a:rPr lang="en-US" sz="1400" b="0" i="0" u="none" strike="noStrike" cap="none">
                <a:solidFill>
                  <a:srgbClr val="000D17"/>
                </a:solidFill>
                <a:latin typeface="Nunito Sans"/>
                <a:ea typeface="Nunito Sans"/>
                <a:cs typeface="Nunito Sans"/>
                <a:sym typeface="Nunito Sans"/>
              </a:rPr>
              <a:t>Suspending the virus in an organic matrix (skimmed milk) increased AIV survivability in feed, but did not impact the effect of Termin-8. </a:t>
            </a:r>
            <a:endParaRPr sz="1200" b="0" i="0" u="none" strike="noStrike" cap="none">
              <a:solidFill>
                <a:srgbClr val="000D17"/>
              </a:solidFill>
              <a:latin typeface="Nunito Sans"/>
              <a:ea typeface="Nunito Sans"/>
              <a:cs typeface="Nunito Sans"/>
              <a:sym typeface="Nunito Sans"/>
            </a:endParaRPr>
          </a:p>
        </p:txBody>
      </p:sp>
      <p:grpSp>
        <p:nvGrpSpPr>
          <p:cNvPr id="168" name="Google Shape;168;p4"/>
          <p:cNvGrpSpPr/>
          <p:nvPr/>
        </p:nvGrpSpPr>
        <p:grpSpPr>
          <a:xfrm>
            <a:off x="4738421" y="2034929"/>
            <a:ext cx="2130732" cy="777876"/>
            <a:chOff x="4493092" y="1789716"/>
            <a:chExt cx="2756307" cy="1006258"/>
          </a:xfrm>
        </p:grpSpPr>
        <p:pic>
          <p:nvPicPr>
            <p:cNvPr id="169" name="Google Shape;169;p4"/>
            <p:cNvPicPr preferRelativeResize="0"/>
            <p:nvPr/>
          </p:nvPicPr>
          <p:blipFill rotWithShape="1">
            <a:blip r:embed="rId4">
              <a:alphaModFix/>
            </a:blip>
            <a:srcRect/>
            <a:stretch/>
          </p:blipFill>
          <p:spPr>
            <a:xfrm>
              <a:off x="6096000" y="1789716"/>
              <a:ext cx="1153399" cy="1006258"/>
            </a:xfrm>
            <a:prstGeom prst="rect">
              <a:avLst/>
            </a:prstGeom>
            <a:noFill/>
            <a:ln>
              <a:noFill/>
            </a:ln>
          </p:spPr>
        </p:pic>
        <p:pic>
          <p:nvPicPr>
            <p:cNvPr id="170" name="Google Shape;170;p4"/>
            <p:cNvPicPr preferRelativeResize="0"/>
            <p:nvPr/>
          </p:nvPicPr>
          <p:blipFill rotWithShape="1">
            <a:blip r:embed="rId5">
              <a:alphaModFix/>
            </a:blip>
            <a:srcRect/>
            <a:stretch/>
          </p:blipFill>
          <p:spPr>
            <a:xfrm>
              <a:off x="4493092" y="1817167"/>
              <a:ext cx="889000" cy="889000"/>
            </a:xfrm>
            <a:prstGeom prst="rect">
              <a:avLst/>
            </a:prstGeom>
            <a:noFill/>
            <a:ln>
              <a:noFill/>
            </a:ln>
          </p:spPr>
        </p:pic>
        <p:pic>
          <p:nvPicPr>
            <p:cNvPr id="171" name="Google Shape;171;p4"/>
            <p:cNvPicPr preferRelativeResize="0"/>
            <p:nvPr/>
          </p:nvPicPr>
          <p:blipFill rotWithShape="1">
            <a:blip r:embed="rId6">
              <a:alphaModFix/>
            </a:blip>
            <a:srcRect/>
            <a:stretch/>
          </p:blipFill>
          <p:spPr>
            <a:xfrm rot="5400000">
              <a:off x="5600933" y="2092402"/>
              <a:ext cx="323020" cy="423003"/>
            </a:xfrm>
            <a:prstGeom prst="rect">
              <a:avLst/>
            </a:prstGeom>
            <a:noFill/>
            <a:ln>
              <a:noFill/>
            </a:ln>
          </p:spPr>
        </p:pic>
      </p:grpSp>
      <p:pic>
        <p:nvPicPr>
          <p:cNvPr id="172" name="Google Shape;172;p4"/>
          <p:cNvPicPr preferRelativeResize="0"/>
          <p:nvPr/>
        </p:nvPicPr>
        <p:blipFill rotWithShape="1">
          <a:blip r:embed="rId7">
            <a:alphaModFix/>
          </a:blip>
          <a:srcRect/>
          <a:stretch/>
        </p:blipFill>
        <p:spPr>
          <a:xfrm>
            <a:off x="9405959" y="1763381"/>
            <a:ext cx="629480" cy="1049134"/>
          </a:xfrm>
          <a:prstGeom prst="rect">
            <a:avLst/>
          </a:prstGeom>
          <a:noFill/>
          <a:ln>
            <a:noFill/>
          </a:ln>
        </p:spPr>
      </p:pic>
      <p:pic>
        <p:nvPicPr>
          <p:cNvPr id="173" name="Google Shape;173;p4"/>
          <p:cNvPicPr preferRelativeResize="0"/>
          <p:nvPr/>
        </p:nvPicPr>
        <p:blipFill rotWithShape="1">
          <a:blip r:embed="rId8">
            <a:alphaModFix/>
          </a:blip>
          <a:srcRect/>
          <a:stretch/>
        </p:blipFill>
        <p:spPr>
          <a:xfrm rot="1535232">
            <a:off x="2396275" y="1487243"/>
            <a:ext cx="1436215" cy="1436215"/>
          </a:xfrm>
          <a:prstGeom prst="rect">
            <a:avLst/>
          </a:prstGeom>
          <a:noFill/>
          <a:ln>
            <a:noFill/>
          </a:ln>
        </p:spPr>
      </p:pic>
      <p:sp>
        <p:nvSpPr>
          <p:cNvPr id="174" name="Google Shape;174;p4"/>
          <p:cNvSpPr txBox="1"/>
          <p:nvPr/>
        </p:nvSpPr>
        <p:spPr>
          <a:xfrm>
            <a:off x="536450" y="6573975"/>
            <a:ext cx="11267700" cy="20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baseline="30000">
                <a:solidFill>
                  <a:srgbClr val="000000"/>
                </a:solidFill>
                <a:latin typeface="Nunito Sans"/>
                <a:ea typeface="Nunito Sans"/>
                <a:cs typeface="Nunito Sans"/>
                <a:sym typeface="Nunito Sans"/>
              </a:rPr>
              <a:t>1 </a:t>
            </a:r>
            <a:r>
              <a:rPr lang="en-US" sz="800" b="0" i="0" u="none" strike="noStrike" cap="none">
                <a:solidFill>
                  <a:srgbClr val="000000"/>
                </a:solidFill>
                <a:latin typeface="Nunito Sans"/>
                <a:ea typeface="Nunito Sans"/>
                <a:cs typeface="Nunito Sans"/>
                <a:sym typeface="Nunito Sans"/>
              </a:rPr>
              <a:t>USDA: </a:t>
            </a:r>
            <a:r>
              <a:rPr lang="en-US" sz="800" b="0" i="0" u="sng" strike="noStrike" cap="none">
                <a:solidFill>
                  <a:schemeClr val="hlink"/>
                </a:solidFill>
                <a:latin typeface="Nunito Sans"/>
                <a:ea typeface="Nunito Sans"/>
                <a:cs typeface="Nunito Sans"/>
                <a:sym typeface="Nunito Sans"/>
                <a:hlinkClick r:id="rId9"/>
              </a:rPr>
              <a:t>Risk that Poultry Feed made with Corn— Potentially Contaminated with </a:t>
            </a:r>
            <a:r>
              <a:rPr lang="en-US" sz="800" b="0" i="0" u="sng" strike="noStrike" cap="none" err="1">
                <a:solidFill>
                  <a:schemeClr val="hlink"/>
                </a:solidFill>
                <a:latin typeface="Nunito Sans"/>
                <a:ea typeface="Nunito Sans"/>
                <a:cs typeface="Nunito Sans"/>
                <a:sym typeface="Nunito Sans"/>
                <a:hlinkClick r:id="rId9"/>
              </a:rPr>
              <a:t>EurasianNorth</a:t>
            </a:r>
            <a:r>
              <a:rPr lang="en-US" sz="800" b="0" i="0" u="sng" strike="noStrike" cap="none">
                <a:solidFill>
                  <a:schemeClr val="hlink"/>
                </a:solidFill>
                <a:latin typeface="Nunito Sans"/>
                <a:ea typeface="Nunito Sans"/>
                <a:cs typeface="Nunito Sans"/>
                <a:sym typeface="Nunito Sans"/>
                <a:hlinkClick r:id="rId9"/>
              </a:rPr>
              <a:t> American Lineage H5N2 HPAI Virus from Wild Migratory Birds—Results in Exposure of Susceptible Commercial Poultry</a:t>
            </a:r>
            <a:endParaRPr sz="800" b="0" i="0" u="none" strike="noStrike" cap="none">
              <a:solidFill>
                <a:srgbClr val="000000"/>
              </a:solidFill>
              <a:latin typeface="Nunito Sans"/>
              <a:ea typeface="Nunito Sans"/>
              <a:cs typeface="Nunito Sans"/>
              <a:sym typeface="Nunit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7E0F4"/>
        </a:solidFill>
        <a:effectLst/>
      </p:bgPr>
    </p:bg>
    <p:spTree>
      <p:nvGrpSpPr>
        <p:cNvPr id="1" name=""/>
        <p:cNvGrpSpPr/>
        <p:nvPr/>
      </p:nvGrpSpPr>
      <p:grpSpPr>
        <a:xfrm>
          <a:off x="0" y="0"/>
          <a:ext cx="0" cy="0"/>
          <a:chOff x="0" y="0"/>
          <a:chExt cx="0" cy="0"/>
        </a:xfrm>
      </p:grpSpPr>
      <p:pic>
        <p:nvPicPr>
          <p:cNvPr id="12" name="Picture 2" descr="Atlantic Flyway Report: Ducks, Geese Arrive in Force">
            <a:extLst>
              <a:ext uri="{FF2B5EF4-FFF2-40B4-BE49-F238E27FC236}">
                <a16:creationId xmlns:a16="http://schemas.microsoft.com/office/drawing/2014/main" id="{92B8DD05-E369-46C2-B0B9-06017608E7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465" t="11294" r="2614" b="7798"/>
          <a:stretch/>
        </p:blipFill>
        <p:spPr bwMode="auto">
          <a:xfrm>
            <a:off x="9271667" y="358309"/>
            <a:ext cx="2450592" cy="151790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263D79D-CA58-E541-BBED-3F884B5F5288}"/>
              </a:ext>
            </a:extLst>
          </p:cNvPr>
          <p:cNvSpPr txBox="1"/>
          <p:nvPr/>
        </p:nvSpPr>
        <p:spPr>
          <a:xfrm>
            <a:off x="385973" y="358309"/>
            <a:ext cx="839959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A0E11"/>
                </a:solidFill>
                <a:effectLst/>
                <a:uLnTx/>
                <a:uFillTx/>
                <a:latin typeface="Nunito Sans" pitchFamily="2" charset="0"/>
                <a:ea typeface="+mn-ea"/>
                <a:cs typeface="+mn-cs"/>
              </a:rPr>
              <a:t>Feed Sanitation Offers </a:t>
            </a:r>
            <a:r>
              <a:rPr lang="en-US" sz="2800" b="1" kern="1200" dirty="0">
                <a:solidFill>
                  <a:srgbClr val="0A0E11"/>
                </a:solidFill>
                <a:latin typeface="Nunito Sans" pitchFamily="2" charset="0"/>
                <a:ea typeface="+mn-ea"/>
                <a:cs typeface="+mn-cs"/>
              </a:rPr>
              <a:t>A</a:t>
            </a:r>
            <a:r>
              <a:rPr kumimoji="0" lang="en-US" sz="2800" b="1" i="0" u="none" strike="noStrike" kern="1200" cap="none" spc="0" normalizeH="0" baseline="0" noProof="0" dirty="0" err="1">
                <a:ln>
                  <a:noFill/>
                </a:ln>
                <a:solidFill>
                  <a:srgbClr val="0A0E11"/>
                </a:solidFill>
                <a:effectLst/>
                <a:uLnTx/>
                <a:uFillTx/>
                <a:latin typeface="Nunito Sans" pitchFamily="2" charset="0"/>
                <a:ea typeface="+mn-ea"/>
                <a:cs typeface="+mn-cs"/>
              </a:rPr>
              <a:t>dditional</a:t>
            </a:r>
            <a:r>
              <a:rPr kumimoji="0" lang="en-US" sz="2800" b="1" i="0" u="none" strike="noStrike" kern="1200" cap="none" spc="0" normalizeH="0" baseline="0" noProof="0" dirty="0">
                <a:ln>
                  <a:noFill/>
                </a:ln>
                <a:solidFill>
                  <a:srgbClr val="0A0E11"/>
                </a:solidFill>
                <a:effectLst/>
                <a:uLnTx/>
                <a:uFillTx/>
                <a:latin typeface="Nunito Sans" pitchFamily="2" charset="0"/>
                <a:ea typeface="+mn-ea"/>
                <a:cs typeface="+mn-cs"/>
              </a:rPr>
              <a:t> </a:t>
            </a:r>
            <a:r>
              <a:rPr lang="en-US" sz="2800" b="1" kern="1200" dirty="0">
                <a:solidFill>
                  <a:srgbClr val="0A0E11"/>
                </a:solidFill>
                <a:latin typeface="Nunito Sans" pitchFamily="2" charset="0"/>
                <a:ea typeface="+mn-ea"/>
                <a:cs typeface="+mn-cs"/>
              </a:rPr>
              <a:t>B</a:t>
            </a:r>
            <a:r>
              <a:rPr kumimoji="0" lang="en-US" sz="2800" b="1" i="0" u="none" strike="noStrike" kern="1200" cap="none" spc="0" normalizeH="0" baseline="0" noProof="0" dirty="0" err="1">
                <a:ln>
                  <a:noFill/>
                </a:ln>
                <a:solidFill>
                  <a:srgbClr val="0A0E11"/>
                </a:solidFill>
                <a:effectLst/>
                <a:uLnTx/>
                <a:uFillTx/>
                <a:latin typeface="Nunito Sans" pitchFamily="2" charset="0"/>
                <a:ea typeface="+mn-ea"/>
                <a:cs typeface="+mn-cs"/>
              </a:rPr>
              <a:t>iosecurity</a:t>
            </a:r>
            <a:r>
              <a:rPr kumimoji="0" lang="en-US" sz="2800" b="1" i="0" u="none" strike="noStrike" kern="1200" cap="none" spc="0" normalizeH="0" baseline="0" noProof="0" dirty="0">
                <a:ln>
                  <a:noFill/>
                </a:ln>
                <a:solidFill>
                  <a:srgbClr val="0A0E11"/>
                </a:solidFill>
                <a:effectLst/>
                <a:uLnTx/>
                <a:uFillTx/>
                <a:latin typeface="Nunito Sans" pitchFamily="2" charset="0"/>
                <a:ea typeface="+mn-ea"/>
                <a:cs typeface="+mn-cs"/>
              </a:rPr>
              <a:t> in the Face of HPAI</a:t>
            </a:r>
          </a:p>
        </p:txBody>
      </p:sp>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F9267103-66D3-4560-AFAD-95EC0199632C}"/>
                  </a:ext>
                </a:extLst>
              </p14:cNvPr>
              <p14:cNvContentPartPr/>
              <p14:nvPr/>
            </p14:nvContentPartPr>
            <p14:xfrm>
              <a:off x="8111253" y="3165674"/>
              <a:ext cx="360" cy="360"/>
            </p14:xfrm>
          </p:contentPart>
        </mc:Choice>
        <mc:Fallback xmlns="">
          <p:pic>
            <p:nvPicPr>
              <p:cNvPr id="11" name="Ink 10">
                <a:extLst>
                  <a:ext uri="{FF2B5EF4-FFF2-40B4-BE49-F238E27FC236}">
                    <a16:creationId xmlns:a16="http://schemas.microsoft.com/office/drawing/2014/main" id="{F9267103-66D3-4560-AFAD-95EC0199632C}"/>
                  </a:ext>
                </a:extLst>
              </p:cNvPr>
              <p:cNvPicPr/>
              <p:nvPr/>
            </p:nvPicPr>
            <p:blipFill>
              <a:blip r:embed="rId4"/>
              <a:stretch>
                <a:fillRect/>
              </a:stretch>
            </p:blipFill>
            <p:spPr>
              <a:xfrm>
                <a:off x="8102253" y="3156674"/>
                <a:ext cx="18000" cy="18000"/>
              </a:xfrm>
              <a:prstGeom prst="rect">
                <a:avLst/>
              </a:prstGeom>
            </p:spPr>
          </p:pic>
        </mc:Fallback>
      </mc:AlternateContent>
      <p:pic>
        <p:nvPicPr>
          <p:cNvPr id="1026" name="Picture 2" descr="U.S. Fish &amp;amp; Wildlife Service - Migratory Bird Program | Conserving America&amp;#39;s  Birds">
            <a:extLst>
              <a:ext uri="{FF2B5EF4-FFF2-40B4-BE49-F238E27FC236}">
                <a16:creationId xmlns:a16="http://schemas.microsoft.com/office/drawing/2014/main" id="{42DAAA50-D47D-4409-9A1A-84D2E6D053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0234" y="1334513"/>
            <a:ext cx="4772025" cy="43529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453D4AB-EF92-4707-966F-9C5CD3CBE280}"/>
              </a:ext>
            </a:extLst>
          </p:cNvPr>
          <p:cNvSpPr txBox="1"/>
          <p:nvPr/>
        </p:nvSpPr>
        <p:spPr>
          <a:xfrm>
            <a:off x="568760" y="1747497"/>
            <a:ext cx="5896695" cy="2836354"/>
          </a:xfrm>
          <a:prstGeom prst="rect">
            <a:avLst/>
          </a:prstGeom>
          <a:noFill/>
        </p:spPr>
        <p:txBody>
          <a:bodyPr wrap="square" lIns="91440" tIns="45720" rIns="91440" bIns="45720" anchor="t">
            <a:spAutoFit/>
          </a:bodyPr>
          <a:lstStyle/>
          <a:p>
            <a:pPr lvl="1">
              <a:lnSpc>
                <a:spcPct val="107000"/>
              </a:lnSpc>
              <a:spcAft>
                <a:spcPts val="800"/>
              </a:spcAft>
              <a:defRPr/>
            </a:pPr>
            <a:endParaRPr lang="en-US" dirty="0">
              <a:latin typeface="Nunito Sans" pitchFamily="2" charset="0"/>
              <a:ea typeface="Calibri" panose="020F0502020204030204" pitchFamily="34" charset="0"/>
              <a:cs typeface="Times New Roman"/>
            </a:endParaRPr>
          </a:p>
          <a:p>
            <a:pPr marL="742950" lvl="1" indent="-285750">
              <a:spcAft>
                <a:spcPts val="800"/>
              </a:spcAft>
              <a:buFont typeface="Arial"/>
              <a:buChar char="•"/>
              <a:defRPr/>
            </a:pPr>
            <a:r>
              <a:rPr lang="en-US" sz="1500" dirty="0">
                <a:latin typeface="Nunito Sans" pitchFamily="2" charset="0"/>
                <a:ea typeface="Calibri" panose="020F0502020204030204" pitchFamily="34" charset="0"/>
                <a:cs typeface="Times New Roman"/>
              </a:rPr>
              <a:t>The usual reservoir for HPAI are migratory waterfowl that land in North America through the three main flyways and mingle with local birds that in turn may have access to raw materials and poultry feeds establishing a contamination chain to commercial poultry. Turkeys are more susceptible than chickens to Waterfowl-origin Avian Influenza viruses</a:t>
            </a:r>
            <a:r>
              <a:rPr lang="en-US" sz="1500" baseline="30000" dirty="0">
                <a:latin typeface="Nunito Sans" pitchFamily="2" charset="0"/>
                <a:ea typeface="Calibri" panose="020F0502020204030204" pitchFamily="34" charset="0"/>
                <a:cs typeface="Times New Roman"/>
              </a:rPr>
              <a:t>1</a:t>
            </a:r>
            <a:r>
              <a:rPr lang="en-US" sz="1500" dirty="0">
                <a:latin typeface="Nunito Sans" pitchFamily="2" charset="0"/>
                <a:ea typeface="Calibri" panose="020F0502020204030204" pitchFamily="34" charset="0"/>
                <a:cs typeface="Times New Roman"/>
              </a:rPr>
              <a:t>.</a:t>
            </a:r>
            <a:br>
              <a:rPr lang="en-US" sz="1500" dirty="0">
                <a:latin typeface="Nunito Sans" pitchFamily="2" charset="0"/>
                <a:ea typeface="Calibri" panose="020F0502020204030204" pitchFamily="34" charset="0"/>
                <a:cs typeface="Times New Roman"/>
              </a:rPr>
            </a:br>
            <a:endParaRPr lang="en-US" sz="1500" dirty="0">
              <a:latin typeface="Nunito Sans" pitchFamily="2" charset="0"/>
              <a:ea typeface="Calibri" panose="020F0502020204030204" pitchFamily="34" charset="0"/>
              <a:cs typeface="Times New Roman"/>
            </a:endParaRPr>
          </a:p>
          <a:p>
            <a:pPr marL="742950" lvl="1" indent="-285750">
              <a:spcAft>
                <a:spcPts val="800"/>
              </a:spcAft>
              <a:buFont typeface="Arial" panose="020B0604020202020204" pitchFamily="34" charset="0"/>
              <a:buChar char="•"/>
              <a:defRPr/>
            </a:pPr>
            <a:r>
              <a:rPr lang="en-US" sz="1500" dirty="0">
                <a:latin typeface="Nunito Sans" pitchFamily="2" charset="0"/>
                <a:ea typeface="Calibri" panose="020F0502020204030204" pitchFamily="34" charset="0"/>
                <a:cs typeface="Times New Roman"/>
              </a:rPr>
              <a:t>Feed treatment using Termin-8 has been shown to mitigate the risk of transmission</a:t>
            </a:r>
            <a:r>
              <a:rPr lang="en-US" sz="1500" baseline="30000" dirty="0">
                <a:latin typeface="Nunito Sans" pitchFamily="2" charset="0"/>
                <a:ea typeface="Calibri" panose="020F0502020204030204" pitchFamily="34" charset="0"/>
                <a:cs typeface="Times New Roman"/>
              </a:rPr>
              <a:t> </a:t>
            </a:r>
            <a:r>
              <a:rPr lang="en-US" sz="1500" dirty="0">
                <a:latin typeface="Nunito Sans" pitchFamily="2" charset="0"/>
                <a:ea typeface="Calibri" panose="020F0502020204030204" pitchFamily="34" charset="0"/>
                <a:cs typeface="Times New Roman"/>
              </a:rPr>
              <a:t>through feed matrices</a:t>
            </a:r>
            <a:r>
              <a:rPr lang="en-US" sz="1500" baseline="30000" dirty="0">
                <a:latin typeface="Nunito Sans" pitchFamily="2" charset="0"/>
                <a:ea typeface="Calibri" panose="020F0502020204030204" pitchFamily="34" charset="0"/>
                <a:cs typeface="Times New Roman"/>
              </a:rPr>
              <a:t>2</a:t>
            </a:r>
            <a:r>
              <a:rPr lang="en-US" sz="1500" dirty="0">
                <a:latin typeface="Nunito Sans" pitchFamily="2" charset="0"/>
                <a:ea typeface="Calibri" panose="020F0502020204030204" pitchFamily="34" charset="0"/>
                <a:cs typeface="Times New Roman"/>
              </a:rPr>
              <a:t>.</a:t>
            </a:r>
            <a:endParaRPr lang="en-US" sz="1500" b="0" i="0" u="none" strike="noStrike" kern="1200" cap="none" spc="0" normalizeH="0" noProof="0" dirty="0">
              <a:ln>
                <a:noFill/>
              </a:ln>
              <a:effectLst/>
              <a:uLnTx/>
              <a:uFillTx/>
              <a:latin typeface="Nunito Sans" pitchFamily="2" charset="0"/>
              <a:ea typeface="Calibri" panose="020F0502020204030204" pitchFamily="34" charset="0"/>
              <a:cs typeface="Times New Roman"/>
            </a:endParaRPr>
          </a:p>
        </p:txBody>
      </p:sp>
      <p:sp>
        <p:nvSpPr>
          <p:cNvPr id="3" name="TextBox 2">
            <a:extLst>
              <a:ext uri="{FF2B5EF4-FFF2-40B4-BE49-F238E27FC236}">
                <a16:creationId xmlns:a16="http://schemas.microsoft.com/office/drawing/2014/main" id="{D3BB755C-366E-43F5-9ED3-0DC1194F86F0}"/>
              </a:ext>
            </a:extLst>
          </p:cNvPr>
          <p:cNvSpPr txBox="1"/>
          <p:nvPr/>
        </p:nvSpPr>
        <p:spPr>
          <a:xfrm>
            <a:off x="9994392" y="5579716"/>
            <a:ext cx="1483098" cy="215444"/>
          </a:xfrm>
          <a:prstGeom prst="rect">
            <a:avLst/>
          </a:prstGeom>
          <a:noFill/>
        </p:spPr>
        <p:txBody>
          <a:bodyPr wrap="none" rtlCol="0">
            <a:spAutoFit/>
          </a:bodyPr>
          <a:lstStyle/>
          <a:p>
            <a:r>
              <a:rPr lang="en-US" sz="800"/>
              <a:t>US Fish and Wildlife Service</a:t>
            </a:r>
          </a:p>
        </p:txBody>
      </p:sp>
      <p:sp>
        <p:nvSpPr>
          <p:cNvPr id="13" name="TextBox 12">
            <a:extLst>
              <a:ext uri="{FF2B5EF4-FFF2-40B4-BE49-F238E27FC236}">
                <a16:creationId xmlns:a16="http://schemas.microsoft.com/office/drawing/2014/main" id="{F228878F-E1DE-407D-A040-D684CA6146DE}"/>
              </a:ext>
            </a:extLst>
          </p:cNvPr>
          <p:cNvSpPr txBox="1"/>
          <p:nvPr/>
        </p:nvSpPr>
        <p:spPr>
          <a:xfrm>
            <a:off x="7034002" y="6133261"/>
            <a:ext cx="6094562" cy="1395254"/>
          </a:xfrm>
          <a:prstGeom prst="rect">
            <a:avLst/>
          </a:prstGeom>
          <a:noFill/>
        </p:spPr>
        <p:txBody>
          <a:bodyPr wrap="square">
            <a:spAutoFit/>
          </a:bodyPr>
          <a:lstStyle/>
          <a:p>
            <a:pPr lvl="1">
              <a:lnSpc>
                <a:spcPct val="107000"/>
              </a:lnSpc>
              <a:spcAft>
                <a:spcPts val="800"/>
              </a:spcAft>
              <a:defRPr/>
            </a:pPr>
            <a:r>
              <a:rPr lang="en-US" sz="1100" b="0" i="0" baseline="30000">
                <a:solidFill>
                  <a:srgbClr val="222222"/>
                </a:solidFill>
                <a:effectLst/>
                <a:latin typeface="Arial"/>
                <a:cs typeface="Times New Roman"/>
              </a:rPr>
              <a:t>1</a:t>
            </a:r>
            <a:r>
              <a:rPr lang="en-GB" sz="1100" b="0" i="0">
                <a:solidFill>
                  <a:srgbClr val="222222"/>
                </a:solidFill>
                <a:effectLst/>
                <a:latin typeface="Arial" panose="020B0604020202020204" pitchFamily="34" charset="0"/>
                <a:cs typeface="Arial" panose="020B0604020202020204" pitchFamily="34" charset="0"/>
              </a:rPr>
              <a:t> </a:t>
            </a:r>
            <a:r>
              <a:rPr lang="en-US" sz="1100" b="0" i="1">
                <a:solidFill>
                  <a:srgbClr val="212121"/>
                </a:solidFill>
                <a:effectLst/>
                <a:latin typeface="Arial" panose="020B0604020202020204" pitchFamily="34" charset="0"/>
                <a:cs typeface="Arial" panose="020B0604020202020204" pitchFamily="34" charset="0"/>
              </a:rPr>
              <a:t>Avian</a:t>
            </a:r>
            <a:r>
              <a:rPr lang="en-US" sz="1100" b="0" i="0">
                <a:solidFill>
                  <a:srgbClr val="212121"/>
                </a:solidFill>
                <a:effectLst/>
                <a:latin typeface="Arial" panose="020B0604020202020204" pitchFamily="34" charset="0"/>
                <a:cs typeface="Arial" panose="020B0604020202020204" pitchFamily="34" charset="0"/>
              </a:rPr>
              <a:t> </a:t>
            </a:r>
            <a:r>
              <a:rPr lang="en-US" sz="1100" b="0" i="1">
                <a:solidFill>
                  <a:srgbClr val="212121"/>
                </a:solidFill>
                <a:effectLst/>
                <a:latin typeface="Arial" panose="020B0604020202020204" pitchFamily="34" charset="0"/>
                <a:cs typeface="Arial" panose="020B0604020202020204" pitchFamily="34" charset="0"/>
              </a:rPr>
              <a:t>Dis</a:t>
            </a:r>
            <a:r>
              <a:rPr lang="en-GB" sz="1100" b="0" i="0">
                <a:solidFill>
                  <a:srgbClr val="222222"/>
                </a:solidFill>
                <a:effectLst/>
                <a:latin typeface="Arial" panose="020B0604020202020204" pitchFamily="34" charset="0"/>
                <a:cs typeface="Arial" panose="020B0604020202020204" pitchFamily="34" charset="0"/>
              </a:rPr>
              <a:t>, </a:t>
            </a:r>
            <a:r>
              <a:rPr lang="en-GB" sz="1100" b="0" i="1">
                <a:solidFill>
                  <a:srgbClr val="222222"/>
                </a:solidFill>
                <a:effectLst/>
                <a:latin typeface="Arial" panose="020B0604020202020204" pitchFamily="34" charset="0"/>
                <a:cs typeface="Arial" panose="020B0604020202020204" pitchFamily="34" charset="0"/>
              </a:rPr>
              <a:t>54</a:t>
            </a:r>
            <a:r>
              <a:rPr lang="en-GB" sz="1100" b="0" i="0">
                <a:solidFill>
                  <a:srgbClr val="222222"/>
                </a:solidFill>
                <a:effectLst/>
                <a:latin typeface="Arial" panose="020B0604020202020204" pitchFamily="34" charset="0"/>
                <a:cs typeface="Arial" panose="020B0604020202020204" pitchFamily="34" charset="0"/>
              </a:rPr>
              <a:t>(s1), 522-526.</a:t>
            </a:r>
            <a:endParaRPr lang="en-US" sz="1100" b="0" i="0" baseline="30000">
              <a:solidFill>
                <a:srgbClr val="212121"/>
              </a:solidFill>
              <a:effectLst/>
              <a:latin typeface="Arial" panose="020B0604020202020204" pitchFamily="34" charset="0"/>
              <a:cs typeface="Arial" panose="020B0604020202020204" pitchFamily="34" charset="0"/>
            </a:endParaRPr>
          </a:p>
          <a:p>
            <a:pPr lvl="1">
              <a:lnSpc>
                <a:spcPct val="107000"/>
              </a:lnSpc>
              <a:spcAft>
                <a:spcPts val="800"/>
              </a:spcAft>
              <a:defRPr/>
            </a:pPr>
            <a:r>
              <a:rPr lang="en-US" sz="1100" b="0" i="0" baseline="30000">
                <a:solidFill>
                  <a:srgbClr val="212121"/>
                </a:solidFill>
                <a:effectLst/>
                <a:latin typeface="Arial" panose="020B0604020202020204" pitchFamily="34" charset="0"/>
                <a:cs typeface="Arial" panose="020B0604020202020204" pitchFamily="34" charset="0"/>
              </a:rPr>
              <a:t>2</a:t>
            </a:r>
            <a:r>
              <a:rPr lang="en-US" sz="1100" b="0" i="1">
                <a:solidFill>
                  <a:srgbClr val="212121"/>
                </a:solidFill>
                <a:effectLst/>
                <a:latin typeface="Arial" panose="020B0604020202020204" pitchFamily="34" charset="0"/>
                <a:cs typeface="Arial" panose="020B0604020202020204" pitchFamily="34" charset="0"/>
              </a:rPr>
              <a:t>Avian</a:t>
            </a:r>
            <a:r>
              <a:rPr lang="en-US" sz="1100" b="0" i="0">
                <a:solidFill>
                  <a:srgbClr val="212121"/>
                </a:solidFill>
                <a:effectLst/>
                <a:latin typeface="Arial" panose="020B0604020202020204" pitchFamily="34" charset="0"/>
                <a:cs typeface="Arial" panose="020B0604020202020204" pitchFamily="34" charset="0"/>
              </a:rPr>
              <a:t> </a:t>
            </a:r>
            <a:r>
              <a:rPr lang="en-US" sz="1100" b="0" i="1">
                <a:solidFill>
                  <a:srgbClr val="212121"/>
                </a:solidFill>
                <a:effectLst/>
                <a:latin typeface="Arial" panose="020B0604020202020204" pitchFamily="34" charset="0"/>
                <a:cs typeface="Arial" panose="020B0604020202020204" pitchFamily="34" charset="0"/>
              </a:rPr>
              <a:t>Dis</a:t>
            </a:r>
            <a:r>
              <a:rPr lang="en-US" sz="1100" b="0" i="0">
                <a:solidFill>
                  <a:srgbClr val="212121"/>
                </a:solidFill>
                <a:effectLst/>
                <a:latin typeface="Arial" panose="020B0604020202020204" pitchFamily="34" charset="0"/>
                <a:cs typeface="Arial" panose="020B0604020202020204" pitchFamily="34" charset="0"/>
              </a:rPr>
              <a:t>.; 60(4):846-849</a:t>
            </a:r>
          </a:p>
          <a:p>
            <a:pPr lvl="1">
              <a:lnSpc>
                <a:spcPct val="107000"/>
              </a:lnSpc>
              <a:spcAft>
                <a:spcPts val="800"/>
              </a:spcAft>
              <a:defRPr/>
            </a:pPr>
            <a:endParaRPr lang="en-US" sz="1100" b="0" i="0">
              <a:solidFill>
                <a:srgbClr val="212121"/>
              </a:solidFill>
              <a:effectLst/>
              <a:latin typeface="Arial" panose="020B0604020202020204" pitchFamily="34" charset="0"/>
              <a:cs typeface="Arial" panose="020B0604020202020204" pitchFamily="34" charset="0"/>
            </a:endParaRPr>
          </a:p>
          <a:p>
            <a:pPr lvl="1">
              <a:lnSpc>
                <a:spcPct val="107000"/>
              </a:lnSpc>
              <a:spcAft>
                <a:spcPts val="800"/>
              </a:spcAft>
              <a:defRPr/>
            </a:pPr>
            <a:endParaRPr lang="en-US" sz="1100" b="0" i="0">
              <a:solidFill>
                <a:srgbClr val="212121"/>
              </a:solidFill>
              <a:effectLst/>
              <a:latin typeface="Arial" panose="020B0604020202020204" pitchFamily="34" charset="0"/>
              <a:cs typeface="Arial" panose="020B0604020202020204" pitchFamily="34" charset="0"/>
            </a:endParaRPr>
          </a:p>
          <a:p>
            <a:pPr lvl="1">
              <a:lnSpc>
                <a:spcPct val="107000"/>
              </a:lnSpc>
              <a:spcAft>
                <a:spcPts val="800"/>
              </a:spcAft>
              <a:defRPr/>
            </a:pPr>
            <a:endParaRPr lang="en-US" sz="1100">
              <a:latin typeface="Arial"/>
              <a:ea typeface="Calibri" panose="020F0502020204030204" pitchFamily="34" charset="0"/>
              <a:cs typeface="Times New Roman"/>
            </a:endParaRPr>
          </a:p>
        </p:txBody>
      </p:sp>
    </p:spTree>
    <p:extLst>
      <p:ext uri="{BB962C8B-B14F-4D97-AF65-F5344CB8AC3E}">
        <p14:creationId xmlns:p14="http://schemas.microsoft.com/office/powerpoint/2010/main" val="114217065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18A3344AF988409E9572CC954461A9" ma:contentTypeVersion="12" ma:contentTypeDescription="Create a new document." ma:contentTypeScope="" ma:versionID="dc772e1b7d15b892e504a653f5bb856b">
  <xsd:schema xmlns:xsd="http://www.w3.org/2001/XMLSchema" xmlns:xs="http://www.w3.org/2001/XMLSchema" xmlns:p="http://schemas.microsoft.com/office/2006/metadata/properties" xmlns:ns2="d7b40ef3-6c0e-4382-81d1-10af85ccbd2d" xmlns:ns3="6b5e907e-0d04-4dcd-9819-818d16b06a45" targetNamespace="http://schemas.microsoft.com/office/2006/metadata/properties" ma:root="true" ma:fieldsID="fca6d7cfe010ef2020ce9b1b39a92e01" ns2:_="" ns3:_="">
    <xsd:import namespace="d7b40ef3-6c0e-4382-81d1-10af85ccbd2d"/>
    <xsd:import namespace="6b5e907e-0d04-4dcd-9819-818d16b06a4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b40ef3-6c0e-4382-81d1-10af85ccbd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b5e907e-0d04-4dcd-9819-818d16b06a4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0F9F5D1-A9E8-4630-B20F-0C1591C31861}">
  <ds:schemaRefs>
    <ds:schemaRef ds:uri="6b5e907e-0d04-4dcd-9819-818d16b06a45"/>
    <ds:schemaRef ds:uri="d7b40ef3-6c0e-4382-81d1-10af85ccbd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1CDD74E-10CC-4CE3-A093-684EE51F2FEA}">
  <ds:schemaRefs>
    <ds:schemaRef ds:uri="http://schemas.microsoft.com/sharepoint/v3/contenttype/forms"/>
  </ds:schemaRefs>
</ds:datastoreItem>
</file>

<file path=customXml/itemProps3.xml><?xml version="1.0" encoding="utf-8"?>
<ds:datastoreItem xmlns:ds="http://schemas.openxmlformats.org/officeDocument/2006/customXml" ds:itemID="{0FBC3144-45CD-4979-9827-A994E464B75F}">
  <ds:schemaRefs>
    <ds:schemaRef ds:uri="6b5e907e-0d04-4dcd-9819-818d16b06a45"/>
    <ds:schemaRef ds:uri="d7b40ef3-6c0e-4382-81d1-10af85ccbd2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680</Words>
  <Application>Microsoft Office PowerPoint</Application>
  <PresentationFormat>Widescreen</PresentationFormat>
  <Paragraphs>53</Paragraphs>
  <Slides>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Nunito Sans</vt:lpstr>
      <vt:lpstr>Calibri</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Smith</dc:creator>
  <cp:lastModifiedBy>Jodie Chapman</cp:lastModifiedBy>
  <cp:revision>2</cp:revision>
  <dcterms:created xsi:type="dcterms:W3CDTF">2020-06-01T14:40:29Z</dcterms:created>
  <dcterms:modified xsi:type="dcterms:W3CDTF">2022-02-14T18:53:25Z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0x0101006F18A3344AF988409E9572CC954461A9</vt:lpwstr>
  </property>
</Properties>
</file>